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71" r:id="rId3"/>
    <p:sldId id="283" r:id="rId4"/>
    <p:sldId id="272" r:id="rId5"/>
    <p:sldId id="273" r:id="rId6"/>
    <p:sldId id="274" r:id="rId7"/>
    <p:sldId id="275" r:id="rId8"/>
    <p:sldId id="277" r:id="rId9"/>
    <p:sldId id="298" r:id="rId10"/>
    <p:sldId id="279" r:id="rId11"/>
    <p:sldId id="281" r:id="rId12"/>
    <p:sldId id="264" r:id="rId13"/>
    <p:sldId id="301" r:id="rId14"/>
    <p:sldId id="296" r:id="rId15"/>
    <p:sldId id="302" r:id="rId16"/>
    <p:sldId id="291" r:id="rId17"/>
    <p:sldId id="282" r:id="rId18"/>
    <p:sldId id="266" r:id="rId19"/>
    <p:sldId id="299" r:id="rId20"/>
    <p:sldId id="260" r:id="rId21"/>
    <p:sldId id="270" r:id="rId22"/>
    <p:sldId id="268" r:id="rId23"/>
    <p:sldId id="300" r:id="rId24"/>
    <p:sldId id="261" r:id="rId25"/>
    <p:sldId id="286" r:id="rId26"/>
    <p:sldId id="292" r:id="rId27"/>
    <p:sldId id="293" r:id="rId28"/>
    <p:sldId id="294" r:id="rId29"/>
    <p:sldId id="295" r:id="rId3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660"/>
  </p:normalViewPr>
  <p:slideViewPr>
    <p:cSldViewPr>
      <p:cViewPr varScale="1">
        <p:scale>
          <a:sx n="63" d="100"/>
          <a:sy n="63" d="100"/>
        </p:scale>
        <p:origin x="128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99E27A6-C2E6-4342-AC7E-B8A9F546D14D}" type="slidenum">
              <a:rPr lang="en-US"/>
              <a:pPr>
                <a:defRPr/>
              </a:pPr>
              <a:t>‹#›</a:t>
            </a:fld>
            <a:endParaRPr lang="en-US"/>
          </a:p>
        </p:txBody>
      </p:sp>
    </p:spTree>
    <p:extLst>
      <p:ext uri="{BB962C8B-B14F-4D97-AF65-F5344CB8AC3E}">
        <p14:creationId xmlns:p14="http://schemas.microsoft.com/office/powerpoint/2010/main" val="3066881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3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2468C83-342C-4880-A8BB-1BD8217EEE2B}" type="slidenum">
              <a:rPr lang="en-US"/>
              <a:pPr>
                <a:defRPr/>
              </a:pPr>
              <a:t>‹#›</a:t>
            </a:fld>
            <a:endParaRPr lang="en-US"/>
          </a:p>
        </p:txBody>
      </p:sp>
    </p:spTree>
    <p:extLst>
      <p:ext uri="{BB962C8B-B14F-4D97-AF65-F5344CB8AC3E}">
        <p14:creationId xmlns:p14="http://schemas.microsoft.com/office/powerpoint/2010/main" val="42639459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Palatino Linotype"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Palatino Linotype"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Palatino Linotype"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Palatino Linotype"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Palatino Linotype"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Palatino Linotype" pitchFamily="18" charset="0"/>
              </a:defRPr>
            </a:lvl1pPr>
            <a:lvl2pPr marL="742950" indent="-285750" eaLnBrk="0" hangingPunct="0">
              <a:spcBef>
                <a:spcPct val="30000"/>
              </a:spcBef>
              <a:defRPr sz="1200">
                <a:solidFill>
                  <a:schemeClr val="tx1"/>
                </a:solidFill>
                <a:latin typeface="Palatino Linotype" pitchFamily="18" charset="0"/>
              </a:defRPr>
            </a:lvl2pPr>
            <a:lvl3pPr marL="1143000" indent="-228600" eaLnBrk="0" hangingPunct="0">
              <a:spcBef>
                <a:spcPct val="30000"/>
              </a:spcBef>
              <a:defRPr sz="1200">
                <a:solidFill>
                  <a:schemeClr val="tx1"/>
                </a:solidFill>
                <a:latin typeface="Palatino Linotype" pitchFamily="18" charset="0"/>
              </a:defRPr>
            </a:lvl3pPr>
            <a:lvl4pPr marL="1600200" indent="-228600" eaLnBrk="0" hangingPunct="0">
              <a:spcBef>
                <a:spcPct val="30000"/>
              </a:spcBef>
              <a:defRPr sz="1200">
                <a:solidFill>
                  <a:schemeClr val="tx1"/>
                </a:solidFill>
                <a:latin typeface="Palatino Linotype" pitchFamily="18" charset="0"/>
              </a:defRPr>
            </a:lvl4pPr>
            <a:lvl5pPr marL="2057400" indent="-228600" eaLnBrk="0" hangingPunct="0">
              <a:spcBef>
                <a:spcPct val="30000"/>
              </a:spcBef>
              <a:defRPr sz="1200">
                <a:solidFill>
                  <a:schemeClr val="tx1"/>
                </a:solidFill>
                <a:latin typeface="Palatino Linotype" pitchFamily="18" charset="0"/>
              </a:defRPr>
            </a:lvl5pPr>
            <a:lvl6pPr marL="2514600" indent="-228600" eaLnBrk="0" fontAlgn="base" hangingPunct="0">
              <a:spcBef>
                <a:spcPct val="30000"/>
              </a:spcBef>
              <a:spcAft>
                <a:spcPct val="0"/>
              </a:spcAft>
              <a:defRPr sz="1200">
                <a:solidFill>
                  <a:schemeClr val="tx1"/>
                </a:solidFill>
                <a:latin typeface="Palatino Linotype" pitchFamily="18" charset="0"/>
              </a:defRPr>
            </a:lvl6pPr>
            <a:lvl7pPr marL="2971800" indent="-228600" eaLnBrk="0" fontAlgn="base" hangingPunct="0">
              <a:spcBef>
                <a:spcPct val="30000"/>
              </a:spcBef>
              <a:spcAft>
                <a:spcPct val="0"/>
              </a:spcAft>
              <a:defRPr sz="1200">
                <a:solidFill>
                  <a:schemeClr val="tx1"/>
                </a:solidFill>
                <a:latin typeface="Palatino Linotype" pitchFamily="18" charset="0"/>
              </a:defRPr>
            </a:lvl7pPr>
            <a:lvl8pPr marL="3429000" indent="-228600" eaLnBrk="0" fontAlgn="base" hangingPunct="0">
              <a:spcBef>
                <a:spcPct val="30000"/>
              </a:spcBef>
              <a:spcAft>
                <a:spcPct val="0"/>
              </a:spcAft>
              <a:defRPr sz="1200">
                <a:solidFill>
                  <a:schemeClr val="tx1"/>
                </a:solidFill>
                <a:latin typeface="Palatino Linotype" pitchFamily="18" charset="0"/>
              </a:defRPr>
            </a:lvl8pPr>
            <a:lvl9pPr marL="3886200" indent="-228600" eaLnBrk="0" fontAlgn="base" hangingPunct="0">
              <a:spcBef>
                <a:spcPct val="30000"/>
              </a:spcBef>
              <a:spcAft>
                <a:spcPct val="0"/>
              </a:spcAft>
              <a:defRPr sz="1200">
                <a:solidFill>
                  <a:schemeClr val="tx1"/>
                </a:solidFill>
                <a:latin typeface="Palatino Linotype" pitchFamily="18" charset="0"/>
              </a:defRPr>
            </a:lvl9pPr>
          </a:lstStyle>
          <a:p>
            <a:pPr eaLnBrk="1" hangingPunct="1">
              <a:spcBef>
                <a:spcPct val="0"/>
              </a:spcBef>
            </a:pPr>
            <a:fld id="{B1EBA2D5-A63C-4CD5-8ECB-5AB6781571FD}" type="slidenum">
              <a:rPr lang="en-US" altLang="en-US" smtClean="0"/>
              <a:pPr eaLnBrk="1" hangingPunct="1">
                <a:spcBef>
                  <a:spcPct val="0"/>
                </a:spcBef>
              </a:pPr>
              <a:t>6</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Roman soldiers carrying the Menorah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400D9C-5DCA-4C25-99CA-DC155CE54B7E}" type="slidenum">
              <a:rPr lang="en-US"/>
              <a:pPr>
                <a:defRPr/>
              </a:pPr>
              <a:t>‹#›</a:t>
            </a:fld>
            <a:endParaRPr lang="en-US"/>
          </a:p>
        </p:txBody>
      </p:sp>
    </p:spTree>
    <p:extLst>
      <p:ext uri="{BB962C8B-B14F-4D97-AF65-F5344CB8AC3E}">
        <p14:creationId xmlns:p14="http://schemas.microsoft.com/office/powerpoint/2010/main" val="1936082679"/>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DA0CE7-5CA3-4507-9CF8-877761BDDDFC}" type="slidenum">
              <a:rPr lang="en-US"/>
              <a:pPr>
                <a:defRPr/>
              </a:pPr>
              <a:t>‹#›</a:t>
            </a:fld>
            <a:endParaRPr lang="en-US"/>
          </a:p>
        </p:txBody>
      </p:sp>
    </p:spTree>
    <p:extLst>
      <p:ext uri="{BB962C8B-B14F-4D97-AF65-F5344CB8AC3E}">
        <p14:creationId xmlns:p14="http://schemas.microsoft.com/office/powerpoint/2010/main" val="2592216873"/>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277ADE-C93B-401B-9F21-5F959865D1EA}" type="slidenum">
              <a:rPr lang="en-US"/>
              <a:pPr>
                <a:defRPr/>
              </a:pPr>
              <a:t>‹#›</a:t>
            </a:fld>
            <a:endParaRPr lang="en-US"/>
          </a:p>
        </p:txBody>
      </p:sp>
    </p:spTree>
    <p:extLst>
      <p:ext uri="{BB962C8B-B14F-4D97-AF65-F5344CB8AC3E}">
        <p14:creationId xmlns:p14="http://schemas.microsoft.com/office/powerpoint/2010/main" val="3310232055"/>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09F50D-4071-4891-8F13-1B3B11A11B1E}" type="slidenum">
              <a:rPr lang="en-US"/>
              <a:pPr>
                <a:defRPr/>
              </a:pPr>
              <a:t>‹#›</a:t>
            </a:fld>
            <a:endParaRPr lang="en-US"/>
          </a:p>
        </p:txBody>
      </p:sp>
    </p:spTree>
    <p:extLst>
      <p:ext uri="{BB962C8B-B14F-4D97-AF65-F5344CB8AC3E}">
        <p14:creationId xmlns:p14="http://schemas.microsoft.com/office/powerpoint/2010/main" val="1721691901"/>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F7EE87-D6C2-46F2-BE8B-B5F651CC7DE1}" type="slidenum">
              <a:rPr lang="en-US"/>
              <a:pPr>
                <a:defRPr/>
              </a:pPr>
              <a:t>‹#›</a:t>
            </a:fld>
            <a:endParaRPr lang="en-US"/>
          </a:p>
        </p:txBody>
      </p:sp>
    </p:spTree>
    <p:extLst>
      <p:ext uri="{BB962C8B-B14F-4D97-AF65-F5344CB8AC3E}">
        <p14:creationId xmlns:p14="http://schemas.microsoft.com/office/powerpoint/2010/main" val="4010014189"/>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A59561-4655-4237-9B40-F83EEC5EC20B}" type="slidenum">
              <a:rPr lang="en-US"/>
              <a:pPr>
                <a:defRPr/>
              </a:pPr>
              <a:t>‹#›</a:t>
            </a:fld>
            <a:endParaRPr lang="en-US"/>
          </a:p>
        </p:txBody>
      </p:sp>
    </p:spTree>
    <p:extLst>
      <p:ext uri="{BB962C8B-B14F-4D97-AF65-F5344CB8AC3E}">
        <p14:creationId xmlns:p14="http://schemas.microsoft.com/office/powerpoint/2010/main" val="2339416395"/>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0A2050-5108-4271-B27B-9127B16A2A4D}" type="slidenum">
              <a:rPr lang="en-US"/>
              <a:pPr>
                <a:defRPr/>
              </a:pPr>
              <a:t>‹#›</a:t>
            </a:fld>
            <a:endParaRPr lang="en-US"/>
          </a:p>
        </p:txBody>
      </p:sp>
    </p:spTree>
    <p:extLst>
      <p:ext uri="{BB962C8B-B14F-4D97-AF65-F5344CB8AC3E}">
        <p14:creationId xmlns:p14="http://schemas.microsoft.com/office/powerpoint/2010/main" val="1411052040"/>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B440C0-5536-4BEC-9DAB-06225E364CC1}" type="slidenum">
              <a:rPr lang="en-US"/>
              <a:pPr>
                <a:defRPr/>
              </a:pPr>
              <a:t>‹#›</a:t>
            </a:fld>
            <a:endParaRPr lang="en-US"/>
          </a:p>
        </p:txBody>
      </p:sp>
    </p:spTree>
    <p:extLst>
      <p:ext uri="{BB962C8B-B14F-4D97-AF65-F5344CB8AC3E}">
        <p14:creationId xmlns:p14="http://schemas.microsoft.com/office/powerpoint/2010/main" val="3915347772"/>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E50B3F-41D6-48FF-8629-3DC2420CE673}" type="slidenum">
              <a:rPr lang="en-US"/>
              <a:pPr>
                <a:defRPr/>
              </a:pPr>
              <a:t>‹#›</a:t>
            </a:fld>
            <a:endParaRPr lang="en-US"/>
          </a:p>
        </p:txBody>
      </p:sp>
    </p:spTree>
    <p:extLst>
      <p:ext uri="{BB962C8B-B14F-4D97-AF65-F5344CB8AC3E}">
        <p14:creationId xmlns:p14="http://schemas.microsoft.com/office/powerpoint/2010/main" val="968821367"/>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23257-8D17-48CF-9A42-7ECAEB2F0122}" type="slidenum">
              <a:rPr lang="en-US"/>
              <a:pPr>
                <a:defRPr/>
              </a:pPr>
              <a:t>‹#›</a:t>
            </a:fld>
            <a:endParaRPr lang="en-US"/>
          </a:p>
        </p:txBody>
      </p:sp>
    </p:spTree>
    <p:extLst>
      <p:ext uri="{BB962C8B-B14F-4D97-AF65-F5344CB8AC3E}">
        <p14:creationId xmlns:p14="http://schemas.microsoft.com/office/powerpoint/2010/main" val="4126564939"/>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CEAEC0-FB1F-4CFB-80E9-EF68EDD5ABC3}" type="slidenum">
              <a:rPr lang="en-US"/>
              <a:pPr>
                <a:defRPr/>
              </a:pPr>
              <a:t>‹#›</a:t>
            </a:fld>
            <a:endParaRPr lang="en-US"/>
          </a:p>
        </p:txBody>
      </p:sp>
    </p:spTree>
    <p:extLst>
      <p:ext uri="{BB962C8B-B14F-4D97-AF65-F5344CB8AC3E}">
        <p14:creationId xmlns:p14="http://schemas.microsoft.com/office/powerpoint/2010/main" val="3452945266"/>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0EB730C-8251-4DFC-AF49-84C662F500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68" decel="100000"/>
                                        <p:tgtEl>
                                          <p:spTgt spid="1026"/>
                                        </p:tgtEl>
                                      </p:cBhvr>
                                    </p:animEffect>
                                    <p:animScale>
                                      <p:cBhvr>
                                        <p:cTn id="8" dur="768" decel="100000"/>
                                        <p:tgtEl>
                                          <p:spTgt spid="1026"/>
                                        </p:tgtEl>
                                      </p:cBhvr>
                                      <p:from x="10000" y="10000"/>
                                      <p:to x="200000" y="450000"/>
                                    </p:animScale>
                                    <p:animScale>
                                      <p:cBhvr>
                                        <p:cTn id="9" dur="1230" accel="100000" fill="hold">
                                          <p:stCondLst>
                                            <p:cond delay="768"/>
                                          </p:stCondLst>
                                        </p:cTn>
                                        <p:tgtEl>
                                          <p:spTgt spid="1026"/>
                                        </p:tgtEl>
                                      </p:cBhvr>
                                      <p:from x="200000" y="450000"/>
                                      <p:to x="100000" y="100000"/>
                                    </p:animScale>
                                    <p:set>
                                      <p:cBhvr>
                                        <p:cTn id="10" dur="768" fill="hold"/>
                                        <p:tgtEl>
                                          <p:spTgt spid="1026"/>
                                        </p:tgtEl>
                                        <p:attrNameLst>
                                          <p:attrName>ppt_x</p:attrName>
                                        </p:attrNameLst>
                                      </p:cBhvr>
                                      <p:to>
                                        <p:strVal val="(0.5)"/>
                                      </p:to>
                                    </p:set>
                                    <p:anim from="(0.5)" to="(#ppt_x)" calcmode="lin" valueType="num">
                                      <p:cBhvr>
                                        <p:cTn id="11" dur="1230" accel="100000" fill="hold">
                                          <p:stCondLst>
                                            <p:cond delay="768"/>
                                          </p:stCondLst>
                                        </p:cTn>
                                        <p:tgtEl>
                                          <p:spTgt spid="1026"/>
                                        </p:tgtEl>
                                        <p:attrNameLst>
                                          <p:attrName>ppt_x</p:attrName>
                                        </p:attrNameLst>
                                      </p:cBhvr>
                                    </p:anim>
                                    <p:set>
                                      <p:cBhvr>
                                        <p:cTn id="12" dur="768" fill="hold"/>
                                        <p:tgtEl>
                                          <p:spTgt spid="1026"/>
                                        </p:tgtEl>
                                        <p:attrNameLst>
                                          <p:attrName>ppt_y</p:attrName>
                                        </p:attrNameLst>
                                      </p:cBhvr>
                                      <p:to>
                                        <p:strVal val="(#ppt_y+0.4)"/>
                                      </p:to>
                                    </p:set>
                                    <p:anim from="(#ppt_y+0.4)" to="(#ppt_y)" calcmode="lin" valueType="num">
                                      <p:cBhvr>
                                        <p:cTn id="13" dur="1230" accel="100000" fill="hold">
                                          <p:stCondLst>
                                            <p:cond delay="768"/>
                                          </p:stCondLst>
                                        </p:cTn>
                                        <p:tgtEl>
                                          <p:spTgt spid="10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27">
                                            <p:txEl>
                                              <p:pRg st="0" end="0"/>
                                            </p:txEl>
                                          </p:spTgt>
                                        </p:tgtEl>
                                        <p:attrNameLst>
                                          <p:attrName>style.visibility</p:attrName>
                                        </p:attrNameLst>
                                      </p:cBhvr>
                                      <p:to>
                                        <p:strVal val="visible"/>
                                      </p:to>
                                    </p:set>
                                    <p:anim calcmode="lin" valueType="num">
                                      <p:cBhvr>
                                        <p:cTn id="18"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2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027">
                                            <p:txEl>
                                              <p:pRg st="1" end="1"/>
                                            </p:txEl>
                                          </p:spTgt>
                                        </p:tgtEl>
                                        <p:attrNameLst>
                                          <p:attrName>style.visibility</p:attrName>
                                        </p:attrNameLst>
                                      </p:cBhvr>
                                      <p:to>
                                        <p:strVal val="visible"/>
                                      </p:to>
                                    </p:set>
                                    <p:anim calcmode="lin" valueType="num">
                                      <p:cBhvr>
                                        <p:cTn id="2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2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02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 calcmode="lin" valueType="num">
                                      <p:cBhvr>
                                        <p:cTn id="28"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2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27">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27">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 calcmode="lin" valueType="num">
                                      <p:cBhvr>
                                        <p:cTn id="38"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2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3"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Palatino Linotype" pitchFamily="18" charset="0"/>
        </a:defRPr>
      </a:lvl2pPr>
      <a:lvl3pPr algn="ctr" rtl="0" eaLnBrk="0" fontAlgn="base" hangingPunct="0">
        <a:spcBef>
          <a:spcPct val="0"/>
        </a:spcBef>
        <a:spcAft>
          <a:spcPct val="0"/>
        </a:spcAft>
        <a:defRPr sz="4400">
          <a:solidFill>
            <a:schemeClr val="tx2"/>
          </a:solidFill>
          <a:latin typeface="Palatino Linotype" pitchFamily="18" charset="0"/>
        </a:defRPr>
      </a:lvl3pPr>
      <a:lvl4pPr algn="ctr" rtl="0" eaLnBrk="0" fontAlgn="base" hangingPunct="0">
        <a:spcBef>
          <a:spcPct val="0"/>
        </a:spcBef>
        <a:spcAft>
          <a:spcPct val="0"/>
        </a:spcAft>
        <a:defRPr sz="4400">
          <a:solidFill>
            <a:schemeClr val="tx2"/>
          </a:solidFill>
          <a:latin typeface="Palatino Linotype" pitchFamily="18" charset="0"/>
        </a:defRPr>
      </a:lvl4pPr>
      <a:lvl5pPr algn="ctr" rtl="0" eaLnBrk="0" fontAlgn="base" hangingPunct="0">
        <a:spcBef>
          <a:spcPct val="0"/>
        </a:spcBef>
        <a:spcAft>
          <a:spcPct val="0"/>
        </a:spcAft>
        <a:defRPr sz="4400">
          <a:solidFill>
            <a:schemeClr val="tx2"/>
          </a:solidFill>
          <a:latin typeface="Palatino Linotype" pitchFamily="18" charset="0"/>
        </a:defRPr>
      </a:lvl5pPr>
      <a:lvl6pPr marL="457200" algn="ctr" rtl="0" fontAlgn="base">
        <a:spcBef>
          <a:spcPct val="0"/>
        </a:spcBef>
        <a:spcAft>
          <a:spcPct val="0"/>
        </a:spcAft>
        <a:defRPr sz="4400">
          <a:solidFill>
            <a:schemeClr val="tx2"/>
          </a:solidFill>
          <a:latin typeface="Palatino Linotype" pitchFamily="18" charset="0"/>
        </a:defRPr>
      </a:lvl6pPr>
      <a:lvl7pPr marL="914400" algn="ctr" rtl="0" fontAlgn="base">
        <a:spcBef>
          <a:spcPct val="0"/>
        </a:spcBef>
        <a:spcAft>
          <a:spcPct val="0"/>
        </a:spcAft>
        <a:defRPr sz="4400">
          <a:solidFill>
            <a:schemeClr val="tx2"/>
          </a:solidFill>
          <a:latin typeface="Palatino Linotype" pitchFamily="18" charset="0"/>
        </a:defRPr>
      </a:lvl7pPr>
      <a:lvl8pPr marL="1371600" algn="ctr" rtl="0" fontAlgn="base">
        <a:spcBef>
          <a:spcPct val="0"/>
        </a:spcBef>
        <a:spcAft>
          <a:spcPct val="0"/>
        </a:spcAft>
        <a:defRPr sz="4400">
          <a:solidFill>
            <a:schemeClr val="tx2"/>
          </a:solidFill>
          <a:latin typeface="Palatino Linotype" pitchFamily="18" charset="0"/>
        </a:defRPr>
      </a:lvl8pPr>
      <a:lvl9pPr marL="1828800" algn="ctr" rtl="0" fontAlgn="base">
        <a:spcBef>
          <a:spcPct val="0"/>
        </a:spcBef>
        <a:spcAft>
          <a:spcPct val="0"/>
        </a:spcAft>
        <a:defRPr sz="4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upload.wikimedia.org/wikipedia/commons/1/15/Iuno_Petit_Palais_ADUT00168.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9/9a/Eccehomo1.jp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commons/1/14/IngresJupiterAndThetis.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Image:Vladimirskaya.jpg"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9/96/Bloch-SermonOnTheMount.jp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pedia.org/wiki/Image:Christus_Ravenna_Mosaic.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221836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04800"/>
            <a:ext cx="4525963" cy="5657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1" name="Picture 7" descr="emp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5410200" cy="3660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2"/>
          <p:cNvSpPr>
            <a:spLocks noGrp="1" noChangeArrowheads="1"/>
          </p:cNvSpPr>
          <p:nvPr>
            <p:ph type="ctrTitle"/>
          </p:nvPr>
        </p:nvSpPr>
        <p:spPr>
          <a:xfrm>
            <a:off x="0" y="304800"/>
            <a:ext cx="9144000" cy="2232025"/>
          </a:xfrm>
        </p:spPr>
        <p:txBody>
          <a:bodyPr/>
          <a:lstStyle/>
          <a:p>
            <a:pPr marL="352425" algn="l" eaLnBrk="1" hangingPunct="1">
              <a:defRPr/>
            </a:pPr>
            <a:r>
              <a:rPr lang="en-US" sz="6000">
                <a:effectLst>
                  <a:outerShdw blurRad="38100" dist="38100" dir="2700000" algn="tl">
                    <a:srgbClr val="FFFFFF"/>
                  </a:outerShdw>
                </a:effectLst>
                <a:latin typeface="Gill Sans Ultra Bold" pitchFamily="34" charset="0"/>
              </a:rPr>
              <a:t>Religion in the Roman Empire</a:t>
            </a:r>
          </a:p>
        </p:txBody>
      </p:sp>
      <p:pic>
        <p:nvPicPr>
          <p:cNvPr id="2053" name="Picture 9" descr="Image:Iuno Petit Palais ADUT0016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514600"/>
            <a:ext cx="1928813" cy="3086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http://www.israel-a-history-of.com/images/JIJTriumphalEnt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399" y="152401"/>
            <a:ext cx="2429329" cy="293948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title"/>
          </p:nvPr>
        </p:nvSpPr>
        <p:spPr/>
        <p:txBody>
          <a:bodyPr/>
          <a:lstStyle/>
          <a:p>
            <a:pPr algn="l" eaLnBrk="1" hangingPunct="1">
              <a:defRPr/>
            </a:pPr>
            <a:r>
              <a:rPr lang="en-US" sz="5000" dirty="0">
                <a:effectLst>
                  <a:outerShdw blurRad="38100" dist="38100" dir="2700000" algn="tl">
                    <a:srgbClr val="FFFFFF"/>
                  </a:outerShdw>
                </a:effectLst>
                <a:latin typeface="Gill Sans Ultra Bold" pitchFamily="34" charset="0"/>
              </a:rPr>
              <a:t>The Beginnings</a:t>
            </a:r>
          </a:p>
        </p:txBody>
      </p:sp>
      <p:sp>
        <p:nvSpPr>
          <p:cNvPr id="33795" name="Rectangle 3"/>
          <p:cNvSpPr>
            <a:spLocks noGrp="1" noChangeArrowheads="1"/>
          </p:cNvSpPr>
          <p:nvPr>
            <p:ph type="body" idx="1"/>
          </p:nvPr>
        </p:nvSpPr>
        <p:spPr>
          <a:xfrm>
            <a:off x="228600" y="1371600"/>
            <a:ext cx="8610600" cy="4525963"/>
          </a:xfrm>
        </p:spPr>
        <p:txBody>
          <a:bodyPr/>
          <a:lstStyle/>
          <a:p>
            <a:pPr eaLnBrk="1" hangingPunct="1">
              <a:defRPr/>
            </a:pPr>
            <a:r>
              <a:rPr lang="en-US" sz="3600" b="1" dirty="0">
                <a:solidFill>
                  <a:schemeClr val="bg1"/>
                </a:solidFill>
                <a:effectLst>
                  <a:outerShdw blurRad="38100" dist="38100" dir="2700000" algn="tl">
                    <a:srgbClr val="000000"/>
                  </a:outerShdw>
                </a:effectLst>
              </a:rPr>
              <a:t>In AD 29 Jesus visited                              </a:t>
            </a:r>
            <a:r>
              <a:rPr lang="en-US" sz="3600" b="1" dirty="0">
                <a:solidFill>
                  <a:srgbClr val="00B0F0"/>
                </a:solidFill>
                <a:effectLst>
                  <a:outerShdw blurRad="38100" dist="38100" dir="2700000" algn="tl">
                    <a:srgbClr val="000000"/>
                  </a:outerShdw>
                </a:effectLst>
              </a:rPr>
              <a:t>Jerusalem </a:t>
            </a:r>
          </a:p>
          <a:p>
            <a:pPr eaLnBrk="1" hangingPunct="1">
              <a:defRPr/>
            </a:pPr>
            <a:r>
              <a:rPr lang="en-US" sz="3600" b="1" dirty="0">
                <a:solidFill>
                  <a:schemeClr val="bg1"/>
                </a:solidFill>
                <a:effectLst>
                  <a:outerShdw blurRad="38100" dist="38100" dir="2700000" algn="tl">
                    <a:srgbClr val="000000"/>
                  </a:outerShdw>
                </a:effectLst>
              </a:rPr>
              <a:t>Enthusiastic crowds                                        </a:t>
            </a:r>
            <a:r>
              <a:rPr lang="en-US" sz="3600" b="1" dirty="0">
                <a:solidFill>
                  <a:srgbClr val="00B0F0"/>
                </a:solidFill>
                <a:effectLst>
                  <a:outerShdw blurRad="38100" dist="38100" dir="2700000" algn="tl">
                    <a:srgbClr val="000000"/>
                  </a:outerShdw>
                </a:effectLst>
              </a:rPr>
              <a:t>greeted </a:t>
            </a:r>
            <a:r>
              <a:rPr lang="en-US" sz="3600" b="1" dirty="0">
                <a:solidFill>
                  <a:schemeClr val="bg1"/>
                </a:solidFill>
                <a:effectLst>
                  <a:outerShdw blurRad="38100" dist="38100" dir="2700000" algn="tl">
                    <a:srgbClr val="000000"/>
                  </a:outerShdw>
                </a:effectLst>
              </a:rPr>
              <a:t>him as the Messiah BUT…</a:t>
            </a:r>
          </a:p>
          <a:p>
            <a:pPr eaLnBrk="1" hangingPunct="1">
              <a:defRPr/>
            </a:pPr>
            <a:r>
              <a:rPr lang="en-US" sz="3600" b="1" dirty="0">
                <a:solidFill>
                  <a:schemeClr val="bg1"/>
                </a:solidFill>
                <a:effectLst>
                  <a:outerShdw blurRad="38100" dist="38100" dir="2700000" algn="tl">
                    <a:srgbClr val="000000"/>
                  </a:outerShdw>
                </a:effectLst>
              </a:rPr>
              <a:t>Jewish leaders </a:t>
            </a:r>
            <a:r>
              <a:rPr lang="en-US" sz="3600" b="1" dirty="0">
                <a:solidFill>
                  <a:srgbClr val="00B0F0"/>
                </a:solidFill>
                <a:effectLst>
                  <a:outerShdw blurRad="38100" dist="38100" dir="2700000" algn="tl">
                    <a:srgbClr val="000000"/>
                  </a:outerShdw>
                </a:effectLst>
              </a:rPr>
              <a:t>denied</a:t>
            </a:r>
            <a:r>
              <a:rPr lang="en-US" sz="3600" b="1" dirty="0">
                <a:solidFill>
                  <a:schemeClr val="bg1"/>
                </a:solidFill>
                <a:effectLst>
                  <a:outerShdw blurRad="38100" dist="38100" dir="2700000" algn="tl">
                    <a:srgbClr val="000000"/>
                  </a:outerShdw>
                </a:effectLst>
              </a:rPr>
              <a:t> that Jesus was the Messiah </a:t>
            </a:r>
          </a:p>
          <a:p>
            <a:pPr eaLnBrk="1" hangingPunct="1">
              <a:defRPr/>
            </a:pPr>
            <a:r>
              <a:rPr lang="en-US" sz="3600" b="1" dirty="0">
                <a:solidFill>
                  <a:schemeClr val="bg1"/>
                </a:solidFill>
                <a:effectLst>
                  <a:outerShdw blurRad="38100" dist="38100" dir="2700000" algn="tl">
                    <a:srgbClr val="000000"/>
                  </a:outerShdw>
                </a:effectLst>
              </a:rPr>
              <a:t>Roman governor, Pontius Pilot, accused Jesus of defying Roman authority &amp; </a:t>
            </a:r>
            <a:r>
              <a:rPr lang="en-US" sz="3600" b="1" dirty="0">
                <a:solidFill>
                  <a:srgbClr val="00B0F0"/>
                </a:solidFill>
                <a:effectLst>
                  <a:outerShdw blurRad="38100" dist="38100" dir="2700000" algn="tl">
                    <a:srgbClr val="000000"/>
                  </a:outerShdw>
                </a:effectLst>
              </a:rPr>
              <a:t>sentenced</a:t>
            </a:r>
            <a:r>
              <a:rPr lang="en-US" sz="3600" b="1" dirty="0">
                <a:solidFill>
                  <a:schemeClr val="bg1"/>
                </a:solidFill>
                <a:effectLst>
                  <a:outerShdw blurRad="38100" dist="38100" dir="2700000" algn="tl">
                    <a:srgbClr val="000000"/>
                  </a:outerShdw>
                </a:effectLst>
              </a:rPr>
              <a:t> him to death</a:t>
            </a:r>
          </a:p>
          <a:p>
            <a:pPr marL="0" indent="0" eaLnBrk="1" hangingPunct="1">
              <a:buNone/>
              <a:defRPr/>
            </a:pPr>
            <a:endParaRPr lang="en-US" sz="4000" b="1" dirty="0">
              <a:solidFill>
                <a:schemeClr val="bg1"/>
              </a:solidFill>
              <a:effectLst>
                <a:outerShdw blurRad="38100" dist="38100" dir="2700000" algn="tl">
                  <a:srgbClr val="000000"/>
                </a:outerShdw>
              </a:effectLst>
            </a:endParaRP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ctrTitle"/>
          </p:nvPr>
        </p:nvSpPr>
        <p:spPr/>
        <p:txBody>
          <a:bodyPr/>
          <a:lstStyle/>
          <a:p>
            <a:pPr eaLnBrk="1" hangingPunct="1">
              <a:defRPr/>
            </a:pPr>
            <a:r>
              <a:rPr lang="en-US" sz="6000">
                <a:effectLst>
                  <a:outerShdw blurRad="38100" dist="38100" dir="2700000" algn="tl">
                    <a:srgbClr val="FFFFFF"/>
                  </a:outerShdw>
                </a:effectLst>
                <a:latin typeface="Gill Sans Ultra Bold" pitchFamily="34" charset="0"/>
              </a:rPr>
              <a:t>The Spread of Christianity</a:t>
            </a: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http://s.hswstatic.com/gif/xmas-2.jpg"/>
          <p:cNvPicPr>
            <a:picLocks noChangeAspect="1" noChangeArrowheads="1"/>
          </p:cNvPicPr>
          <p:nvPr/>
        </p:nvPicPr>
        <p:blipFill rotWithShape="1">
          <a:blip r:embed="rId2">
            <a:extLst>
              <a:ext uri="{28A0092B-C50C-407E-A947-70E740481C1C}">
                <a14:useLocalDpi xmlns:a14="http://schemas.microsoft.com/office/drawing/2010/main" val="0"/>
              </a:ext>
            </a:extLst>
          </a:blip>
          <a:srcRect l="15524" r="18572"/>
          <a:stretch/>
        </p:blipFill>
        <p:spPr bwMode="auto">
          <a:xfrm>
            <a:off x="6032524" y="3200400"/>
            <a:ext cx="2879249" cy="3276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body" idx="1"/>
          </p:nvPr>
        </p:nvSpPr>
        <p:spPr>
          <a:xfrm>
            <a:off x="228600" y="1524000"/>
            <a:ext cx="8265886" cy="3810000"/>
          </a:xfrm>
        </p:spPr>
        <p:txBody>
          <a:bodyPr/>
          <a:lstStyle/>
          <a:p>
            <a:pPr eaLnBrk="1" hangingPunct="1">
              <a:defRPr/>
            </a:pPr>
            <a:r>
              <a:rPr lang="en-US" sz="4000" b="1" dirty="0">
                <a:solidFill>
                  <a:schemeClr val="bg1"/>
                </a:solidFill>
                <a:effectLst>
                  <a:outerShdw blurRad="38100" dist="38100" dir="2700000" algn="tl">
                    <a:srgbClr val="000000"/>
                  </a:outerShdw>
                </a:effectLst>
              </a:rPr>
              <a:t>According to the Gospels, Jesus rose from the </a:t>
            </a:r>
            <a:r>
              <a:rPr lang="en-US" sz="4000" b="1" dirty="0">
                <a:solidFill>
                  <a:srgbClr val="00B0F0"/>
                </a:solidFill>
                <a:effectLst>
                  <a:outerShdw blurRad="38100" dist="38100" dir="2700000" algn="tl">
                    <a:srgbClr val="000000"/>
                  </a:outerShdw>
                </a:effectLst>
              </a:rPr>
              <a:t>dead</a:t>
            </a:r>
            <a:r>
              <a:rPr lang="en-US" sz="4000" b="1" dirty="0">
                <a:solidFill>
                  <a:schemeClr val="bg1"/>
                </a:solidFill>
                <a:effectLst>
                  <a:outerShdw blurRad="38100" dist="38100" dir="2700000" algn="tl">
                    <a:srgbClr val="000000"/>
                  </a:outerShdw>
                </a:effectLst>
              </a:rPr>
              <a:t> and ascended into heaven</a:t>
            </a:r>
          </a:p>
          <a:p>
            <a:pPr eaLnBrk="1" hangingPunct="1">
              <a:defRPr/>
            </a:pPr>
            <a:r>
              <a:rPr lang="en-US" sz="4000" b="1" dirty="0">
                <a:solidFill>
                  <a:schemeClr val="bg1"/>
                </a:solidFill>
                <a:effectLst>
                  <a:outerShdw blurRad="38100" dist="38100" dir="2700000" algn="tl">
                    <a:srgbClr val="000000"/>
                  </a:outerShdw>
                </a:effectLst>
              </a:rPr>
              <a:t>Followers became                               known as </a:t>
            </a:r>
            <a:r>
              <a:rPr lang="en-US" sz="4000" b="1" dirty="0">
                <a:solidFill>
                  <a:srgbClr val="00B0F0"/>
                </a:solidFill>
                <a:effectLst>
                  <a:outerShdw blurRad="38100" dist="38100" dir="2700000" algn="tl">
                    <a:srgbClr val="000000"/>
                  </a:outerShdw>
                </a:effectLst>
              </a:rPr>
              <a:t>Christos</a:t>
            </a:r>
            <a:r>
              <a:rPr lang="en-US" sz="4000" b="1" dirty="0">
                <a:solidFill>
                  <a:schemeClr val="bg1"/>
                </a:solidFill>
                <a:effectLst>
                  <a:outerShdw blurRad="38100" dist="38100" dir="2700000" algn="tl">
                    <a:srgbClr val="000000"/>
                  </a:outerShdw>
                </a:effectLst>
              </a:rPr>
              <a:t>                              </a:t>
            </a:r>
            <a:r>
              <a:rPr lang="en-US" sz="3600" b="1" dirty="0">
                <a:solidFill>
                  <a:schemeClr val="bg1"/>
                </a:solidFill>
                <a:effectLst>
                  <a:outerShdw blurRad="38100" dist="38100" dir="2700000" algn="tl">
                    <a:srgbClr val="000000"/>
                  </a:outerShdw>
                </a:effectLst>
                <a:latin typeface="Segoe Print" panose="02000600000000000000" pitchFamily="2" charset="0"/>
              </a:rPr>
              <a:t>(Greek word for                        messiah)</a:t>
            </a:r>
          </a:p>
          <a:p>
            <a:pPr eaLnBrk="1" hangingPunct="1">
              <a:defRPr/>
            </a:pPr>
            <a:endParaRPr lang="en-US" sz="2000" b="1" dirty="0">
              <a:solidFill>
                <a:schemeClr val="bg1"/>
              </a:solidFill>
              <a:effectLst>
                <a:outerShdw blurRad="38100" dist="38100" dir="2700000" algn="tl">
                  <a:srgbClr val="000000"/>
                </a:outerShdw>
              </a:effectLst>
            </a:endParaRPr>
          </a:p>
        </p:txBody>
      </p:sp>
      <p:sp>
        <p:nvSpPr>
          <p:cNvPr id="10242" name="Rectangle 2"/>
          <p:cNvSpPr>
            <a:spLocks noGrp="1" noChangeArrowheads="1"/>
          </p:cNvSpPr>
          <p:nvPr>
            <p:ph type="title"/>
          </p:nvPr>
        </p:nvSpPr>
        <p:spPr>
          <a:xfrm>
            <a:off x="0" y="274638"/>
            <a:ext cx="9144000" cy="1401762"/>
          </a:xfrm>
        </p:spPr>
        <p:txBody>
          <a:bodyPr/>
          <a:lstStyle/>
          <a:p>
            <a:pPr eaLnBrk="1" hangingPunct="1">
              <a:defRPr/>
            </a:pPr>
            <a:r>
              <a:rPr lang="en-US" sz="5000" dirty="0">
                <a:effectLst>
                  <a:outerShdw blurRad="38100" dist="38100" dir="2700000" algn="tl">
                    <a:srgbClr val="FFFFFF"/>
                  </a:outerShdw>
                </a:effectLst>
                <a:latin typeface="Gill Sans Ultra Bold" pitchFamily="34" charset="0"/>
              </a:rPr>
              <a:t>Spread of Christianity</a:t>
            </a:r>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28600" y="1295400"/>
            <a:ext cx="8763000" cy="4724400"/>
          </a:xfrm>
        </p:spPr>
        <p:txBody>
          <a:bodyPr/>
          <a:lstStyle/>
          <a:p>
            <a:pPr eaLnBrk="1" hangingPunct="1">
              <a:defRPr/>
            </a:pPr>
            <a:r>
              <a:rPr lang="en-US" b="1" dirty="0">
                <a:solidFill>
                  <a:schemeClr val="bg1"/>
                </a:solidFill>
                <a:effectLst>
                  <a:outerShdw blurRad="38100" dist="38100" dir="2700000" algn="tl">
                    <a:srgbClr val="000000"/>
                  </a:outerShdw>
                </a:effectLst>
                <a:latin typeface="Segoe Print" panose="02000600000000000000" pitchFamily="2" charset="0"/>
              </a:rPr>
              <a:t>Jesus’ followers came to be called Christians.  Led by Peter, the first apostle, they spread his teachings throughout Palestine and Syria.  At first Jesus’ followers were all Jewish.  Later, under one apostle, Paul, Christians began to look to all people, even non-Jews, to join the church.</a:t>
            </a:r>
          </a:p>
        </p:txBody>
      </p:sp>
      <p:sp>
        <p:nvSpPr>
          <p:cNvPr id="12290" name="Rectangle 2"/>
          <p:cNvSpPr>
            <a:spLocks noGrp="1" noChangeArrowheads="1"/>
          </p:cNvSpPr>
          <p:nvPr>
            <p:ph type="title"/>
          </p:nvPr>
        </p:nvSpPr>
        <p:spPr>
          <a:xfrm>
            <a:off x="232229" y="0"/>
            <a:ext cx="8915400" cy="1401762"/>
          </a:xfrm>
        </p:spPr>
        <p:txBody>
          <a:bodyPr/>
          <a:lstStyle/>
          <a:p>
            <a:pPr algn="l" eaLnBrk="1" hangingPunct="1">
              <a:defRPr/>
            </a:pPr>
            <a:r>
              <a:rPr lang="en-US" sz="4800" dirty="0">
                <a:effectLst>
                  <a:outerShdw blurRad="38100" dist="38100" dir="2700000" algn="tl">
                    <a:srgbClr val="FFFFFF"/>
                  </a:outerShdw>
                </a:effectLst>
                <a:latin typeface="Gill Sans Ultra Bold" pitchFamily="34" charset="0"/>
              </a:rPr>
              <a:t>Spread of Christianity</a:t>
            </a:r>
            <a:endParaRPr lang="en-US" sz="4800" dirty="0"/>
          </a:p>
        </p:txBody>
      </p:sp>
    </p:spTree>
    <p:extLst>
      <p:ext uri="{BB962C8B-B14F-4D97-AF65-F5344CB8AC3E}">
        <p14:creationId xmlns:p14="http://schemas.microsoft.com/office/powerpoint/2010/main" val="79667743"/>
      </p:ext>
    </p:extLst>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268514" y="990600"/>
            <a:ext cx="8570686" cy="2895600"/>
          </a:xfrm>
        </p:spPr>
        <p:txBody>
          <a:bodyPr/>
          <a:lstStyle/>
          <a:p>
            <a:pPr eaLnBrk="1" hangingPunct="1">
              <a:defRPr/>
            </a:pPr>
            <a:r>
              <a:rPr lang="en-US" b="1" dirty="0">
                <a:solidFill>
                  <a:schemeClr val="bg1"/>
                </a:solidFill>
                <a:effectLst>
                  <a:outerShdw blurRad="38100" dist="38100" dir="2700000" algn="tl">
                    <a:srgbClr val="000000"/>
                  </a:outerShdw>
                </a:effectLst>
              </a:rPr>
              <a:t>The apostle, </a:t>
            </a:r>
            <a:r>
              <a:rPr lang="en-US" b="1" dirty="0">
                <a:solidFill>
                  <a:srgbClr val="00B0F0"/>
                </a:solidFill>
                <a:effectLst>
                  <a:outerShdw blurRad="38100" dist="38100" dir="2700000" algn="tl">
                    <a:srgbClr val="000000"/>
                  </a:outerShdw>
                </a:effectLst>
              </a:rPr>
              <a:t>Paul</a:t>
            </a:r>
            <a:r>
              <a:rPr lang="en-US" b="1" dirty="0">
                <a:solidFill>
                  <a:schemeClr val="bg1"/>
                </a:solidFill>
                <a:effectLst>
                  <a:outerShdw blurRad="38100" dist="38100" dir="2700000" algn="tl">
                    <a:srgbClr val="000000"/>
                  </a:outerShdw>
                </a:effectLst>
              </a:rPr>
              <a:t>, helped spread Christianity</a:t>
            </a:r>
          </a:p>
          <a:p>
            <a:pPr eaLnBrk="1" hangingPunct="1">
              <a:defRPr/>
            </a:pPr>
            <a:r>
              <a:rPr lang="en-US" b="1" dirty="0">
                <a:solidFill>
                  <a:schemeClr val="bg1"/>
                </a:solidFill>
                <a:effectLst>
                  <a:outerShdw blurRad="38100" dist="38100" dir="2700000" algn="tl">
                    <a:srgbClr val="000000"/>
                  </a:outerShdw>
                </a:effectLst>
              </a:rPr>
              <a:t>Wrote letters about Jesus; helped </a:t>
            </a:r>
            <a:r>
              <a:rPr lang="en-US" b="1" dirty="0">
                <a:solidFill>
                  <a:srgbClr val="00B0F0"/>
                </a:solidFill>
                <a:effectLst>
                  <a:outerShdw blurRad="38100" dist="38100" dir="2700000" algn="tl">
                    <a:srgbClr val="000000"/>
                  </a:outerShdw>
                </a:effectLst>
              </a:rPr>
              <a:t>convert</a:t>
            </a:r>
            <a:r>
              <a:rPr lang="en-US" b="1" dirty="0">
                <a:solidFill>
                  <a:schemeClr val="bg1"/>
                </a:solidFill>
                <a:effectLst>
                  <a:outerShdw blurRad="38100" dist="38100" dir="2700000" algn="tl">
                    <a:srgbClr val="000000"/>
                  </a:outerShdw>
                </a:effectLst>
              </a:rPr>
              <a:t> non-Jews</a:t>
            </a:r>
          </a:p>
        </p:txBody>
      </p:sp>
      <p:sp>
        <p:nvSpPr>
          <p:cNvPr id="10242" name="Rectangle 2"/>
          <p:cNvSpPr>
            <a:spLocks noGrp="1" noChangeArrowheads="1"/>
          </p:cNvSpPr>
          <p:nvPr>
            <p:ph type="title"/>
          </p:nvPr>
        </p:nvSpPr>
        <p:spPr>
          <a:xfrm>
            <a:off x="-18143" y="-18143"/>
            <a:ext cx="9144000" cy="1401762"/>
          </a:xfrm>
        </p:spPr>
        <p:txBody>
          <a:bodyPr/>
          <a:lstStyle/>
          <a:p>
            <a:pPr eaLnBrk="1" hangingPunct="1">
              <a:defRPr/>
            </a:pPr>
            <a:r>
              <a:rPr lang="en-US" sz="5000" dirty="0">
                <a:effectLst>
                  <a:outerShdw blurRad="38100" dist="38100" dir="2700000" algn="tl">
                    <a:srgbClr val="FFFFFF"/>
                  </a:outerShdw>
                </a:effectLst>
                <a:latin typeface="Gill Sans Ultra Bold" pitchFamily="34" charset="0"/>
              </a:rPr>
              <a:t>Spread of Christianity</a:t>
            </a:r>
          </a:p>
        </p:txBody>
      </p:sp>
      <p:pic>
        <p:nvPicPr>
          <p:cNvPr id="4" name="Picture 2" descr="http://www.cryingvoice.com/Christian_martyrs/gifs/PaulMapL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143" y="2971800"/>
            <a:ext cx="6172200" cy="35436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600801"/>
      </p:ext>
    </p:extLst>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28600" y="1295400"/>
            <a:ext cx="8763000" cy="4724400"/>
          </a:xfrm>
        </p:spPr>
        <p:txBody>
          <a:bodyPr/>
          <a:lstStyle/>
          <a:p>
            <a:pPr eaLnBrk="1" hangingPunct="1">
              <a:defRPr/>
            </a:pPr>
            <a:r>
              <a:rPr lang="en-US" b="1" dirty="0">
                <a:solidFill>
                  <a:schemeClr val="bg1"/>
                </a:solidFill>
                <a:effectLst>
                  <a:outerShdw blurRad="38100" dist="38100" dir="2700000" algn="tl">
                    <a:srgbClr val="000000"/>
                  </a:outerShdw>
                </a:effectLst>
                <a:latin typeface="Segoe Print" panose="02000600000000000000" pitchFamily="2" charset="0"/>
              </a:rPr>
              <a:t>How did the organization of the Roman Empire help the spread of Christianity?</a:t>
            </a:r>
          </a:p>
          <a:p>
            <a:pPr marL="0" indent="0" eaLnBrk="1" hangingPunct="1">
              <a:buNone/>
              <a:defRPr/>
            </a:pPr>
            <a:endParaRPr lang="en-US" b="1" dirty="0">
              <a:solidFill>
                <a:schemeClr val="bg1"/>
              </a:solidFill>
              <a:effectLst>
                <a:outerShdw blurRad="38100" dist="38100" dir="2700000" algn="tl">
                  <a:srgbClr val="000000"/>
                </a:outerShdw>
              </a:effectLst>
              <a:latin typeface="Segoe Print" panose="02000600000000000000" pitchFamily="2" charset="0"/>
            </a:endParaRPr>
          </a:p>
          <a:p>
            <a:pPr eaLnBrk="1" hangingPunct="1">
              <a:defRPr/>
            </a:pPr>
            <a:r>
              <a:rPr lang="en-US" b="1" dirty="0">
                <a:solidFill>
                  <a:schemeClr val="bg1"/>
                </a:solidFill>
                <a:effectLst>
                  <a:outerShdw blurRad="38100" dist="38100" dir="2700000" algn="tl">
                    <a:srgbClr val="000000"/>
                  </a:outerShdw>
                </a:effectLst>
                <a:latin typeface="Segoe Print" panose="02000600000000000000" pitchFamily="2" charset="0"/>
              </a:rPr>
              <a:t>Excellent Roads (easy to move around)</a:t>
            </a:r>
          </a:p>
          <a:p>
            <a:pPr eaLnBrk="1" hangingPunct="1">
              <a:defRPr/>
            </a:pPr>
            <a:r>
              <a:rPr lang="en-US" b="1" dirty="0">
                <a:solidFill>
                  <a:schemeClr val="bg1"/>
                </a:solidFill>
                <a:effectLst>
                  <a:outerShdw blurRad="38100" dist="38100" dir="2700000" algn="tl">
                    <a:srgbClr val="000000"/>
                  </a:outerShdw>
                </a:effectLst>
                <a:latin typeface="Segoe Print" panose="02000600000000000000" pitchFamily="2" charset="0"/>
              </a:rPr>
              <a:t>Common Languages (Greek &amp; Latin)</a:t>
            </a:r>
          </a:p>
        </p:txBody>
      </p:sp>
      <p:sp>
        <p:nvSpPr>
          <p:cNvPr id="12290" name="Rectangle 2"/>
          <p:cNvSpPr>
            <a:spLocks noGrp="1" noChangeArrowheads="1"/>
          </p:cNvSpPr>
          <p:nvPr>
            <p:ph type="title"/>
          </p:nvPr>
        </p:nvSpPr>
        <p:spPr>
          <a:xfrm>
            <a:off x="232229" y="0"/>
            <a:ext cx="8915400" cy="1401762"/>
          </a:xfrm>
        </p:spPr>
        <p:txBody>
          <a:bodyPr/>
          <a:lstStyle/>
          <a:p>
            <a:pPr algn="l" eaLnBrk="1" hangingPunct="1">
              <a:defRPr/>
            </a:pPr>
            <a:r>
              <a:rPr lang="en-US" sz="4800" dirty="0">
                <a:effectLst>
                  <a:outerShdw blurRad="38100" dist="38100" dir="2700000" algn="tl">
                    <a:srgbClr val="FFFFFF"/>
                  </a:outerShdw>
                </a:effectLst>
                <a:latin typeface="Gill Sans Ultra Bold" pitchFamily="34" charset="0"/>
              </a:rPr>
              <a:t>Spread of Christianity</a:t>
            </a:r>
            <a:endParaRPr lang="en-US" sz="4800" dirty="0"/>
          </a:p>
        </p:txBody>
      </p:sp>
    </p:spTree>
    <p:extLst>
      <p:ext uri="{BB962C8B-B14F-4D97-AF65-F5344CB8AC3E}">
        <p14:creationId xmlns:p14="http://schemas.microsoft.com/office/powerpoint/2010/main" val="137316097"/>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228600" y="1600200"/>
            <a:ext cx="8915400" cy="5257800"/>
          </a:xfrm>
        </p:spPr>
        <p:txBody>
          <a:bodyPr/>
          <a:lstStyle/>
          <a:p>
            <a:pPr eaLnBrk="1" hangingPunct="1">
              <a:defRPr/>
            </a:pPr>
            <a:r>
              <a:rPr lang="en-US" sz="4000" b="1" dirty="0">
                <a:solidFill>
                  <a:schemeClr val="bg1"/>
                </a:solidFill>
                <a:effectLst>
                  <a:outerShdw blurRad="38100" dist="38100" dir="2700000" algn="tl">
                    <a:srgbClr val="000000"/>
                  </a:outerShdw>
                </a:effectLst>
              </a:rPr>
              <a:t>Christianity                                                    first appealed                                                    to the </a:t>
            </a:r>
            <a:r>
              <a:rPr lang="en-US" sz="4000" b="1" dirty="0">
                <a:solidFill>
                  <a:srgbClr val="00B0F0"/>
                </a:solidFill>
                <a:effectLst>
                  <a:outerShdw blurRad="38100" dist="38100" dir="2700000" algn="tl">
                    <a:srgbClr val="000000"/>
                  </a:outerShdw>
                </a:effectLst>
              </a:rPr>
              <a:t>poor</a:t>
            </a:r>
          </a:p>
          <a:p>
            <a:pPr eaLnBrk="1" hangingPunct="1">
              <a:defRPr/>
            </a:pPr>
            <a:r>
              <a:rPr lang="en-US" sz="4000" b="1" dirty="0">
                <a:solidFill>
                  <a:schemeClr val="bg1"/>
                </a:solidFill>
                <a:effectLst>
                  <a:outerShdw blurRad="38100" dist="38100" dir="2700000" algn="tl">
                    <a:srgbClr val="000000"/>
                  </a:outerShdw>
                </a:effectLst>
              </a:rPr>
              <a:t>Offered salvation                                                     &amp; provided </a:t>
            </a:r>
            <a:r>
              <a:rPr lang="en-US" sz="4000" b="1" dirty="0">
                <a:solidFill>
                  <a:srgbClr val="00B0F0"/>
                </a:solidFill>
                <a:effectLst>
                  <a:outerShdw blurRad="38100" dist="38100" dir="2700000" algn="tl">
                    <a:srgbClr val="000000"/>
                  </a:outerShdw>
                </a:effectLst>
              </a:rPr>
              <a:t>hope </a:t>
            </a:r>
            <a:r>
              <a:rPr lang="en-US" sz="4000" b="1" dirty="0">
                <a:solidFill>
                  <a:schemeClr val="bg1"/>
                </a:solidFill>
                <a:effectLst>
                  <a:outerShdw blurRad="38100" dist="38100" dir="2700000" algn="tl">
                    <a:srgbClr val="000000"/>
                  </a:outerShdw>
                </a:effectLst>
              </a:rPr>
              <a:t>for a better life</a:t>
            </a:r>
          </a:p>
          <a:p>
            <a:pPr eaLnBrk="1" hangingPunct="1">
              <a:defRPr/>
            </a:pPr>
            <a:r>
              <a:rPr lang="en-US" sz="4000" b="1" dirty="0">
                <a:solidFill>
                  <a:schemeClr val="bg1"/>
                </a:solidFill>
                <a:effectLst>
                  <a:outerShdw blurRad="38100" dist="38100" dir="2700000" algn="tl">
                    <a:srgbClr val="000000"/>
                  </a:outerShdw>
                </a:effectLst>
              </a:rPr>
              <a:t>Emphasized</a:t>
            </a:r>
            <a:r>
              <a:rPr lang="en-US" sz="4000" b="1" dirty="0">
                <a:solidFill>
                  <a:srgbClr val="00B0F0"/>
                </a:solidFill>
                <a:effectLst>
                  <a:outerShdw blurRad="38100" dist="38100" dir="2700000" algn="tl">
                    <a:srgbClr val="000000"/>
                  </a:outerShdw>
                </a:effectLst>
              </a:rPr>
              <a:t> equality</a:t>
            </a:r>
          </a:p>
          <a:p>
            <a:pPr eaLnBrk="1" hangingPunct="1">
              <a:defRPr/>
            </a:pPr>
            <a:r>
              <a:rPr lang="en-US" sz="4000" b="1" dirty="0">
                <a:solidFill>
                  <a:schemeClr val="bg1"/>
                </a:solidFill>
                <a:effectLst>
                  <a:outerShdw blurRad="38100" dist="38100" dir="2700000" algn="tl">
                    <a:srgbClr val="000000"/>
                  </a:outerShdw>
                </a:effectLst>
              </a:rPr>
              <a:t>Embraced ALL people</a:t>
            </a:r>
          </a:p>
        </p:txBody>
      </p:sp>
      <p:pic>
        <p:nvPicPr>
          <p:cNvPr id="19459" name="Picture 5" descr="1517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04800"/>
            <a:ext cx="3819525" cy="3460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a:xfrm>
            <a:off x="0" y="274638"/>
            <a:ext cx="9144000" cy="1401762"/>
          </a:xfrm>
        </p:spPr>
        <p:txBody>
          <a:bodyPr/>
          <a:lstStyle/>
          <a:p>
            <a:pPr eaLnBrk="1" hangingPunct="1">
              <a:defRPr/>
            </a:pPr>
            <a:r>
              <a:rPr lang="en-US" sz="5000">
                <a:effectLst>
                  <a:outerShdw blurRad="38100" dist="38100" dir="2700000" algn="tl">
                    <a:srgbClr val="FFFFFF"/>
                  </a:outerShdw>
                </a:effectLst>
                <a:latin typeface="Gill Sans Ultra Bold" pitchFamily="34" charset="0"/>
              </a:rPr>
              <a:t>Spread of Christianity</a:t>
            </a:r>
          </a:p>
        </p:txBody>
      </p:sp>
    </p:spTree>
    <p:extLst>
      <p:ext uri="{BB962C8B-B14F-4D97-AF65-F5344CB8AC3E}">
        <p14:creationId xmlns:p14="http://schemas.microsoft.com/office/powerpoint/2010/main" val="2896924215"/>
      </p:ext>
    </p:extLst>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Image:Eccehomo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157413"/>
            <a:ext cx="5695950" cy="43481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9940" name="Rectangle 4"/>
          <p:cNvSpPr>
            <a:spLocks noGrp="1" noChangeArrowheads="1"/>
          </p:cNvSpPr>
          <p:nvPr>
            <p:ph type="ctrTitle"/>
          </p:nvPr>
        </p:nvSpPr>
        <p:spPr>
          <a:xfrm>
            <a:off x="304800" y="609600"/>
            <a:ext cx="8229600" cy="2057400"/>
          </a:xfrm>
        </p:spPr>
        <p:txBody>
          <a:bodyPr/>
          <a:lstStyle/>
          <a:p>
            <a:pPr algn="l" eaLnBrk="1" hangingPunct="1">
              <a:defRPr/>
            </a:pPr>
            <a:r>
              <a:rPr lang="en-US" sz="6000" dirty="0">
                <a:effectLst>
                  <a:outerShdw blurRad="38100" dist="38100" dir="2700000" algn="tl">
                    <a:srgbClr val="FFFFFF"/>
                  </a:outerShdw>
                </a:effectLst>
                <a:latin typeface="Gill Sans Ultra Bold" pitchFamily="34" charset="0"/>
              </a:rPr>
              <a:t>Early Christians in the Roman Empire</a:t>
            </a:r>
          </a:p>
        </p:txBody>
      </p:sp>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28600" y="1295400"/>
            <a:ext cx="8915400" cy="4724400"/>
          </a:xfrm>
        </p:spPr>
        <p:txBody>
          <a:bodyPr/>
          <a:lstStyle/>
          <a:p>
            <a:pPr eaLnBrk="1" hangingPunct="1">
              <a:defRPr/>
            </a:pPr>
            <a:r>
              <a:rPr lang="en-US" sz="4000" b="1" dirty="0">
                <a:solidFill>
                  <a:schemeClr val="bg1"/>
                </a:solidFill>
                <a:effectLst>
                  <a:outerShdw blurRad="38100" dist="38100" dir="2700000" algn="tl">
                    <a:srgbClr val="000000"/>
                  </a:outerShdw>
                </a:effectLst>
              </a:rPr>
              <a:t>Roman Leaders                                                 </a:t>
            </a:r>
            <a:r>
              <a:rPr lang="en-US" sz="4000" b="1" dirty="0">
                <a:solidFill>
                  <a:srgbClr val="00B0F0"/>
                </a:solidFill>
                <a:effectLst>
                  <a:outerShdw blurRad="38100" dist="38100" dir="2700000" algn="tl">
                    <a:srgbClr val="000000"/>
                  </a:outerShdw>
                </a:effectLst>
              </a:rPr>
              <a:t>DID NOT </a:t>
            </a:r>
            <a:r>
              <a:rPr lang="en-US" sz="4000" b="1" dirty="0">
                <a:solidFill>
                  <a:schemeClr val="bg1"/>
                </a:solidFill>
                <a:effectLst>
                  <a:outerShdw blurRad="38100" dist="38100" dir="2700000" algn="tl">
                    <a:srgbClr val="000000"/>
                  </a:outerShdw>
                </a:effectLst>
              </a:rPr>
              <a:t>like                                  Christianity</a:t>
            </a:r>
          </a:p>
          <a:p>
            <a:pPr eaLnBrk="1" hangingPunct="1">
              <a:defRPr/>
            </a:pPr>
            <a:r>
              <a:rPr lang="en-US" sz="4000" b="1" dirty="0">
                <a:solidFill>
                  <a:srgbClr val="00B0F0"/>
                </a:solidFill>
                <a:effectLst>
                  <a:outerShdw blurRad="38100" dist="38100" dir="2700000" algn="tl">
                    <a:srgbClr val="000000"/>
                  </a:outerShdw>
                </a:effectLst>
              </a:rPr>
              <a:t>Threatened</a:t>
            </a:r>
            <a:r>
              <a:rPr lang="en-US" sz="4000" b="1" dirty="0">
                <a:solidFill>
                  <a:schemeClr val="bg1"/>
                </a:solidFill>
                <a:effectLst>
                  <a:outerShdw blurRad="38100" dist="38100" dir="2700000" algn="tl">
                    <a:srgbClr val="000000"/>
                  </a:outerShdw>
                </a:effectLst>
              </a:rPr>
              <a:t> their rule</a:t>
            </a:r>
          </a:p>
          <a:p>
            <a:pPr eaLnBrk="1" hangingPunct="1">
              <a:defRPr/>
            </a:pPr>
            <a:r>
              <a:rPr lang="en-US" sz="4000" b="1" dirty="0">
                <a:solidFill>
                  <a:schemeClr val="bg1"/>
                </a:solidFill>
                <a:effectLst>
                  <a:outerShdw blurRad="38100" dist="38100" dir="2700000" algn="tl">
                    <a:srgbClr val="000000"/>
                  </a:outerShdw>
                </a:effectLst>
              </a:rPr>
              <a:t>Did not </a:t>
            </a:r>
            <a:r>
              <a:rPr lang="en-US" sz="4000" b="1" dirty="0">
                <a:solidFill>
                  <a:srgbClr val="00B0F0"/>
                </a:solidFill>
                <a:effectLst>
                  <a:outerShdw blurRad="38100" dist="38100" dir="2700000" algn="tl">
                    <a:srgbClr val="000000"/>
                  </a:outerShdw>
                </a:effectLst>
              </a:rPr>
              <a:t>worship</a:t>
            </a:r>
            <a:r>
              <a:rPr lang="en-US" sz="4000" b="1" dirty="0">
                <a:solidFill>
                  <a:schemeClr val="bg1"/>
                </a:solidFill>
                <a:effectLst>
                  <a:outerShdw blurRad="38100" dist="38100" dir="2700000" algn="tl">
                    <a:srgbClr val="000000"/>
                  </a:outerShdw>
                </a:effectLst>
              </a:rPr>
              <a:t> Roman gods</a:t>
            </a:r>
          </a:p>
          <a:p>
            <a:pPr eaLnBrk="1" hangingPunct="1">
              <a:defRPr/>
            </a:pPr>
            <a:r>
              <a:rPr lang="en-US" sz="4000" b="1" dirty="0">
                <a:solidFill>
                  <a:schemeClr val="bg1"/>
                </a:solidFill>
                <a:effectLst>
                  <a:outerShdw blurRad="38100" dist="38100" dir="2700000" algn="tl">
                    <a:srgbClr val="000000"/>
                  </a:outerShdw>
                </a:effectLst>
              </a:rPr>
              <a:t>Used Christians as </a:t>
            </a:r>
            <a:r>
              <a:rPr lang="en-US" sz="4000" b="1" dirty="0">
                <a:solidFill>
                  <a:srgbClr val="00B0F0"/>
                </a:solidFill>
                <a:effectLst>
                  <a:outerShdw blurRad="38100" dist="38100" dir="2700000" algn="tl">
                    <a:srgbClr val="000000"/>
                  </a:outerShdw>
                </a:effectLst>
              </a:rPr>
              <a:t>scapegoats</a:t>
            </a:r>
            <a:r>
              <a:rPr lang="en-US" sz="4000" b="1" dirty="0">
                <a:solidFill>
                  <a:schemeClr val="bg1"/>
                </a:solidFill>
                <a:effectLst>
                  <a:outerShdw blurRad="38100" dist="38100" dir="2700000" algn="tl">
                    <a:srgbClr val="000000"/>
                  </a:outerShdw>
                </a:effectLst>
              </a:rPr>
              <a:t> for political and economic problems</a:t>
            </a:r>
          </a:p>
        </p:txBody>
      </p:sp>
      <p:pic>
        <p:nvPicPr>
          <p:cNvPr id="22531" name="Picture 5" descr="Image:IngresJupiterAndTheti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614" y="304800"/>
            <a:ext cx="3008062" cy="3581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a:xfrm>
            <a:off x="0" y="0"/>
            <a:ext cx="6781800" cy="1401762"/>
          </a:xfrm>
        </p:spPr>
        <p:txBody>
          <a:bodyPr/>
          <a:lstStyle/>
          <a:p>
            <a:pPr eaLnBrk="1" hangingPunct="1">
              <a:defRPr/>
            </a:pPr>
            <a:r>
              <a:rPr lang="en-US" sz="5000" dirty="0">
                <a:effectLst>
                  <a:outerShdw blurRad="38100" dist="38100" dir="2700000" algn="tl">
                    <a:srgbClr val="FFFFFF"/>
                  </a:outerShdw>
                </a:effectLst>
                <a:latin typeface="Gill Sans Ultra Bold" pitchFamily="34" charset="0"/>
              </a:rPr>
              <a:t>Early Christians</a:t>
            </a:r>
            <a:endParaRPr lang="en-US" dirty="0"/>
          </a:p>
        </p:txBody>
      </p:sp>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28600" y="1295400"/>
            <a:ext cx="8763000" cy="4724400"/>
          </a:xfrm>
        </p:spPr>
        <p:txBody>
          <a:bodyPr/>
          <a:lstStyle/>
          <a:p>
            <a:pPr eaLnBrk="1" hangingPunct="1">
              <a:defRPr/>
            </a:pPr>
            <a:r>
              <a:rPr lang="en-US" b="1" dirty="0">
                <a:solidFill>
                  <a:schemeClr val="bg1"/>
                </a:solidFill>
                <a:effectLst>
                  <a:outerShdw blurRad="38100" dist="38100" dir="2700000" algn="tl">
                    <a:srgbClr val="000000"/>
                  </a:outerShdw>
                </a:effectLst>
                <a:latin typeface="Segoe Print" panose="02000600000000000000" pitchFamily="2" charset="0"/>
              </a:rPr>
              <a:t>In the summer of AD 64, there was a large fire in Rome that burned uncontrollably for weeks. The Emperor, Nero, blamed the Christians for the fire and many were sent to the games to be torn apart by wild animals for the entertainment of the people of Rome – 600 were even arranged around the top of the </a:t>
            </a:r>
            <a:r>
              <a:rPr lang="en-US" b="1" dirty="0" err="1">
                <a:solidFill>
                  <a:schemeClr val="bg1"/>
                </a:solidFill>
                <a:effectLst>
                  <a:outerShdw blurRad="38100" dist="38100" dir="2700000" algn="tl">
                    <a:srgbClr val="000000"/>
                  </a:outerShdw>
                </a:effectLst>
                <a:latin typeface="Segoe Print" panose="02000600000000000000" pitchFamily="2" charset="0"/>
              </a:rPr>
              <a:t>Colosseum</a:t>
            </a:r>
            <a:r>
              <a:rPr lang="en-US" b="1" dirty="0">
                <a:solidFill>
                  <a:schemeClr val="bg1"/>
                </a:solidFill>
                <a:effectLst>
                  <a:outerShdw blurRad="38100" dist="38100" dir="2700000" algn="tl">
                    <a:srgbClr val="000000"/>
                  </a:outerShdw>
                </a:effectLst>
                <a:latin typeface="Segoe Print" panose="02000600000000000000" pitchFamily="2" charset="0"/>
              </a:rPr>
              <a:t> in Rome, set on fire to serve as “stadium lights.”</a:t>
            </a:r>
          </a:p>
        </p:txBody>
      </p:sp>
      <p:sp>
        <p:nvSpPr>
          <p:cNvPr id="12290" name="Rectangle 2"/>
          <p:cNvSpPr>
            <a:spLocks noGrp="1" noChangeArrowheads="1"/>
          </p:cNvSpPr>
          <p:nvPr>
            <p:ph type="title"/>
          </p:nvPr>
        </p:nvSpPr>
        <p:spPr>
          <a:xfrm>
            <a:off x="0" y="0"/>
            <a:ext cx="6781800" cy="1401762"/>
          </a:xfrm>
        </p:spPr>
        <p:txBody>
          <a:bodyPr/>
          <a:lstStyle/>
          <a:p>
            <a:pPr eaLnBrk="1" hangingPunct="1">
              <a:defRPr/>
            </a:pPr>
            <a:r>
              <a:rPr lang="en-US" sz="5000" dirty="0">
                <a:effectLst>
                  <a:outerShdw blurRad="38100" dist="38100" dir="2700000" algn="tl">
                    <a:srgbClr val="FFFFFF"/>
                  </a:outerShdw>
                </a:effectLst>
                <a:latin typeface="Gill Sans Ultra Bold" pitchFamily="34" charset="0"/>
              </a:rPr>
              <a:t>Early Christians</a:t>
            </a:r>
            <a:endParaRPr lang="en-US" dirty="0"/>
          </a:p>
        </p:txBody>
      </p:sp>
    </p:spTree>
    <p:extLst>
      <p:ext uri="{BB962C8B-B14F-4D97-AF65-F5344CB8AC3E}">
        <p14:creationId xmlns:p14="http://schemas.microsoft.com/office/powerpoint/2010/main" val="3058759994"/>
      </p:ext>
    </p:extLst>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74638"/>
            <a:ext cx="9144000" cy="1143000"/>
          </a:xfrm>
        </p:spPr>
        <p:txBody>
          <a:bodyPr/>
          <a:lstStyle/>
          <a:p>
            <a:pPr eaLnBrk="1" hangingPunct="1">
              <a:defRPr/>
            </a:pPr>
            <a:r>
              <a:rPr lang="en-US" sz="5000">
                <a:effectLst>
                  <a:outerShdw blurRad="38100" dist="38100" dir="2700000" algn="tl">
                    <a:srgbClr val="FFFFFF"/>
                  </a:outerShdw>
                </a:effectLst>
                <a:latin typeface="Gill Sans Ultra Bold" pitchFamily="34" charset="0"/>
              </a:rPr>
              <a:t>Religion in the Empire</a:t>
            </a:r>
          </a:p>
        </p:txBody>
      </p:sp>
      <p:sp>
        <p:nvSpPr>
          <p:cNvPr id="20483" name="Rectangle 3"/>
          <p:cNvSpPr>
            <a:spLocks noGrp="1" noChangeArrowheads="1"/>
          </p:cNvSpPr>
          <p:nvPr>
            <p:ph type="body" idx="1"/>
          </p:nvPr>
        </p:nvSpPr>
        <p:spPr>
          <a:xfrm>
            <a:off x="228600" y="1295400"/>
            <a:ext cx="4038600" cy="4830763"/>
          </a:xfrm>
        </p:spPr>
        <p:txBody>
          <a:bodyPr/>
          <a:lstStyle/>
          <a:p>
            <a:pPr eaLnBrk="1" hangingPunct="1">
              <a:defRPr/>
            </a:pPr>
            <a:r>
              <a:rPr lang="en-US" sz="4000" b="1" u="sng" dirty="0">
                <a:solidFill>
                  <a:schemeClr val="bg1"/>
                </a:solidFill>
                <a:effectLst>
                  <a:outerShdw blurRad="38100" dist="38100" dir="2700000" algn="tl">
                    <a:srgbClr val="000000"/>
                  </a:outerShdw>
                </a:effectLst>
              </a:rPr>
              <a:t>Early Roman religion</a:t>
            </a:r>
            <a:r>
              <a:rPr lang="en-US" sz="4000" b="1" dirty="0">
                <a:solidFill>
                  <a:schemeClr val="bg1"/>
                </a:solidFill>
                <a:effectLst>
                  <a:outerShdw blurRad="38100" dist="38100" dir="2700000" algn="tl">
                    <a:srgbClr val="000000"/>
                  </a:outerShdw>
                </a:effectLst>
              </a:rPr>
              <a:t>:</a:t>
            </a:r>
          </a:p>
          <a:p>
            <a:pPr eaLnBrk="1" hangingPunct="1">
              <a:defRPr/>
            </a:pPr>
            <a:r>
              <a:rPr lang="en-US" sz="4000" b="1" dirty="0">
                <a:solidFill>
                  <a:srgbClr val="00B0F0"/>
                </a:solidFill>
                <a:effectLst>
                  <a:outerShdw blurRad="38100" dist="38100" dir="2700000" algn="tl">
                    <a:srgbClr val="000000"/>
                  </a:outerShdw>
                </a:effectLst>
              </a:rPr>
              <a:t>Polytheistic</a:t>
            </a:r>
          </a:p>
          <a:p>
            <a:pPr eaLnBrk="1" hangingPunct="1">
              <a:defRPr/>
            </a:pPr>
            <a:r>
              <a:rPr lang="en-US" sz="4000" b="1" dirty="0">
                <a:solidFill>
                  <a:schemeClr val="bg1"/>
                </a:solidFill>
                <a:effectLst>
                  <a:outerShdw blurRad="38100" dist="38100" dir="2700000" algn="tl">
                    <a:srgbClr val="000000"/>
                  </a:outerShdw>
                </a:effectLst>
              </a:rPr>
              <a:t>Heavily influenced by ancient </a:t>
            </a:r>
            <a:r>
              <a:rPr lang="en-US" sz="4000" b="1" dirty="0">
                <a:solidFill>
                  <a:srgbClr val="00B0F0"/>
                </a:solidFill>
                <a:effectLst>
                  <a:outerShdw blurRad="38100" dist="38100" dir="2700000" algn="tl">
                    <a:srgbClr val="000000"/>
                  </a:outerShdw>
                </a:effectLst>
              </a:rPr>
              <a:t>Greeks</a:t>
            </a:r>
          </a:p>
          <a:p>
            <a:pPr eaLnBrk="1" hangingPunct="1">
              <a:defRPr/>
            </a:pPr>
            <a:r>
              <a:rPr lang="en-US" sz="4000" b="1" dirty="0">
                <a:solidFill>
                  <a:schemeClr val="bg1"/>
                </a:solidFill>
                <a:effectLst>
                  <a:outerShdw blurRad="38100" dist="38100" dir="2700000" algn="tl">
                    <a:srgbClr val="000000"/>
                  </a:outerShdw>
                </a:effectLst>
              </a:rPr>
              <a:t>Linked closely to </a:t>
            </a:r>
            <a:r>
              <a:rPr lang="en-US" sz="4000" b="1" dirty="0">
                <a:solidFill>
                  <a:srgbClr val="00B0F0"/>
                </a:solidFill>
                <a:effectLst>
                  <a:outerShdw blurRad="38100" dist="38100" dir="2700000" algn="tl">
                    <a:srgbClr val="000000"/>
                  </a:outerShdw>
                </a:effectLst>
              </a:rPr>
              <a:t>government</a:t>
            </a:r>
          </a:p>
          <a:p>
            <a:pPr eaLnBrk="1" hangingPunct="1">
              <a:defRPr/>
            </a:pPr>
            <a:endParaRPr lang="en-US" sz="4600" b="1" dirty="0">
              <a:solidFill>
                <a:schemeClr val="bg1"/>
              </a:solidFill>
              <a:effectLst>
                <a:outerShdw blurRad="38100" dist="38100" dir="2700000" algn="tl">
                  <a:srgbClr val="000000"/>
                </a:outerShdw>
              </a:effectLst>
            </a:endParaRPr>
          </a:p>
        </p:txBody>
      </p:sp>
      <p:pic>
        <p:nvPicPr>
          <p:cNvPr id="5" name="Picture 2" descr="http://www.historyonthenet.com/shop/images/Display/romgg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600200"/>
            <a:ext cx="4495800" cy="410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1676400"/>
            <a:ext cx="8915400" cy="4876800"/>
          </a:xfrm>
        </p:spPr>
        <p:txBody>
          <a:bodyPr/>
          <a:lstStyle/>
          <a:p>
            <a:pPr eaLnBrk="1" hangingPunct="1">
              <a:defRPr/>
            </a:pPr>
            <a:r>
              <a:rPr lang="en-US" sz="4000" b="1" i="1" dirty="0">
                <a:solidFill>
                  <a:schemeClr val="bg1"/>
                </a:solidFill>
                <a:effectLst>
                  <a:outerShdw blurRad="38100" dist="38100" dir="2700000" algn="tl">
                    <a:srgbClr val="000000"/>
                  </a:outerShdw>
                </a:effectLst>
              </a:rPr>
              <a:t>What happened to                                                early Christians?</a:t>
            </a:r>
          </a:p>
          <a:p>
            <a:pPr eaLnBrk="1" hangingPunct="1">
              <a:defRPr/>
            </a:pPr>
            <a:r>
              <a:rPr lang="en-US" sz="4000" b="1" dirty="0">
                <a:solidFill>
                  <a:srgbClr val="00B0F0"/>
                </a:solidFill>
                <a:effectLst>
                  <a:outerShdw blurRad="38100" dist="38100" dir="2700000" algn="tl">
                    <a:srgbClr val="000000"/>
                  </a:outerShdw>
                </a:effectLst>
              </a:rPr>
              <a:t>PERSECUTED </a:t>
            </a:r>
            <a:r>
              <a:rPr lang="en-US" sz="4000" b="1" dirty="0">
                <a:solidFill>
                  <a:schemeClr val="bg1"/>
                </a:solidFill>
                <a:effectLst>
                  <a:outerShdw blurRad="38100" dist="38100" dir="2700000" algn="tl">
                    <a:srgbClr val="000000"/>
                  </a:outerShdw>
                </a:effectLst>
              </a:rPr>
              <a:t>&amp;                                            PUT ON TRIAL</a:t>
            </a:r>
          </a:p>
          <a:p>
            <a:pPr eaLnBrk="1" hangingPunct="1">
              <a:defRPr/>
            </a:pPr>
            <a:r>
              <a:rPr lang="en-US" sz="4000" b="1" dirty="0">
                <a:solidFill>
                  <a:schemeClr val="bg1"/>
                </a:solidFill>
                <a:effectLst>
                  <a:outerShdw blurRad="38100" dist="38100" dir="2700000" algn="tl">
                    <a:srgbClr val="000000"/>
                  </a:outerShdw>
                </a:effectLst>
              </a:rPr>
              <a:t>If one was found guilty of following  Christian beliefs he/she had 2 choices…</a:t>
            </a:r>
          </a:p>
        </p:txBody>
      </p:sp>
      <p:pic>
        <p:nvPicPr>
          <p:cNvPr id="23555" name="Picture 5" descr="Ec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04800"/>
            <a:ext cx="3657600" cy="2898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0" y="274638"/>
            <a:ext cx="7086600" cy="1143000"/>
          </a:xfrm>
        </p:spPr>
        <p:txBody>
          <a:bodyPr/>
          <a:lstStyle/>
          <a:p>
            <a:pPr eaLnBrk="1" hangingPunct="1">
              <a:defRPr/>
            </a:pPr>
            <a:r>
              <a:rPr lang="en-US" sz="5000">
                <a:effectLst>
                  <a:outerShdw blurRad="38100" dist="38100" dir="2700000" algn="tl">
                    <a:srgbClr val="FFFFFF"/>
                  </a:outerShdw>
                </a:effectLst>
                <a:latin typeface="Gill Sans Ultra Bold" pitchFamily="34" charset="0"/>
              </a:rPr>
              <a:t>Early Christians</a:t>
            </a:r>
            <a:r>
              <a:rPr lang="en-US"/>
              <a:t> </a:t>
            </a:r>
          </a:p>
        </p:txBody>
      </p:sp>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1325562"/>
          </a:xfrm>
        </p:spPr>
        <p:txBody>
          <a:bodyPr/>
          <a:lstStyle/>
          <a:p>
            <a:pPr eaLnBrk="1" hangingPunct="1">
              <a:defRPr/>
            </a:pPr>
            <a:r>
              <a:rPr lang="en-US" sz="5000">
                <a:effectLst>
                  <a:outerShdw blurRad="38100" dist="38100" dir="2700000" algn="tl">
                    <a:srgbClr val="FFFFFF"/>
                  </a:outerShdw>
                </a:effectLst>
                <a:latin typeface="Gill Sans Ultra Bold" pitchFamily="34" charset="0"/>
              </a:rPr>
              <a:t>Early Christians</a:t>
            </a:r>
          </a:p>
        </p:txBody>
      </p:sp>
      <p:sp>
        <p:nvSpPr>
          <p:cNvPr id="16387" name="Rectangle 3"/>
          <p:cNvSpPr>
            <a:spLocks noGrp="1" noChangeArrowheads="1"/>
          </p:cNvSpPr>
          <p:nvPr>
            <p:ph type="body" idx="1"/>
          </p:nvPr>
        </p:nvSpPr>
        <p:spPr>
          <a:xfrm>
            <a:off x="228600" y="1752600"/>
            <a:ext cx="8686800" cy="4525963"/>
          </a:xfrm>
        </p:spPr>
        <p:txBody>
          <a:bodyPr/>
          <a:lstStyle/>
          <a:p>
            <a:pPr eaLnBrk="1" hangingPunct="1">
              <a:defRPr/>
            </a:pPr>
            <a:r>
              <a:rPr lang="en-US" sz="4000" b="1" u="sng" dirty="0">
                <a:solidFill>
                  <a:schemeClr val="bg1"/>
                </a:solidFill>
                <a:effectLst>
                  <a:outerShdw blurRad="38100" dist="38100" dir="2700000" algn="tl">
                    <a:srgbClr val="000000"/>
                  </a:outerShdw>
                </a:effectLst>
              </a:rPr>
              <a:t>Choice #1</a:t>
            </a:r>
            <a:r>
              <a:rPr lang="en-US" sz="4000" b="1" dirty="0">
                <a:solidFill>
                  <a:schemeClr val="bg1"/>
                </a:solidFill>
                <a:effectLst>
                  <a:outerShdw blurRad="38100" dist="38100" dir="2700000" algn="tl">
                    <a:srgbClr val="000000"/>
                  </a:outerShdw>
                </a:effectLst>
              </a:rPr>
              <a:t>:</a:t>
            </a:r>
          </a:p>
          <a:p>
            <a:pPr eaLnBrk="1" hangingPunct="1">
              <a:defRPr/>
            </a:pPr>
            <a:r>
              <a:rPr lang="en-US" sz="4000" b="1" dirty="0">
                <a:solidFill>
                  <a:srgbClr val="00B0F0"/>
                </a:solidFill>
                <a:effectLst>
                  <a:outerShdw blurRad="38100" dist="38100" dir="2700000" algn="tl">
                    <a:srgbClr val="000000"/>
                  </a:outerShdw>
                </a:effectLst>
              </a:rPr>
              <a:t>Deny </a:t>
            </a:r>
            <a:r>
              <a:rPr lang="en-US" sz="4000" b="1" dirty="0">
                <a:solidFill>
                  <a:schemeClr val="bg1"/>
                </a:solidFill>
                <a:effectLst>
                  <a:outerShdw blurRad="38100" dist="38100" dir="2700000" algn="tl">
                    <a:srgbClr val="000000"/>
                  </a:outerShdw>
                </a:effectLst>
              </a:rPr>
              <a:t>beliefs &amp; live</a:t>
            </a:r>
          </a:p>
          <a:p>
            <a:pPr eaLnBrk="1" hangingPunct="1">
              <a:defRPr/>
            </a:pPr>
            <a:r>
              <a:rPr lang="en-US" sz="4000" b="1" u="sng" dirty="0">
                <a:solidFill>
                  <a:schemeClr val="bg1"/>
                </a:solidFill>
                <a:effectLst>
                  <a:outerShdw blurRad="38100" dist="38100" dir="2700000" algn="tl">
                    <a:srgbClr val="000000"/>
                  </a:outerShdw>
                </a:effectLst>
              </a:rPr>
              <a:t>Choice #2</a:t>
            </a:r>
            <a:r>
              <a:rPr lang="en-US" sz="4000" b="1" dirty="0">
                <a:solidFill>
                  <a:schemeClr val="bg1"/>
                </a:solidFill>
                <a:effectLst>
                  <a:outerShdw blurRad="38100" dist="38100" dir="2700000" algn="tl">
                    <a:srgbClr val="000000"/>
                  </a:outerShdw>
                </a:effectLst>
              </a:rPr>
              <a:t>:</a:t>
            </a:r>
          </a:p>
          <a:p>
            <a:pPr eaLnBrk="1" hangingPunct="1">
              <a:defRPr/>
            </a:pPr>
            <a:r>
              <a:rPr lang="en-US" sz="4000" b="1" dirty="0">
                <a:solidFill>
                  <a:schemeClr val="bg1"/>
                </a:solidFill>
                <a:effectLst>
                  <a:outerShdw blurRad="38100" dist="38100" dir="2700000" algn="tl">
                    <a:srgbClr val="000000"/>
                  </a:outerShdw>
                </a:effectLst>
              </a:rPr>
              <a:t>Refuse to deny beliefs &amp; be put to </a:t>
            </a:r>
            <a:r>
              <a:rPr lang="en-US" sz="4000" b="1" dirty="0">
                <a:solidFill>
                  <a:srgbClr val="00B0F0"/>
                </a:solidFill>
                <a:effectLst>
                  <a:outerShdw blurRad="38100" dist="38100" dir="2700000" algn="tl">
                    <a:srgbClr val="000000"/>
                  </a:outerShdw>
                </a:effectLst>
              </a:rPr>
              <a:t>death</a:t>
            </a:r>
          </a:p>
          <a:p>
            <a:pPr eaLnBrk="1" hangingPunct="1">
              <a:defRPr/>
            </a:pPr>
            <a:endParaRPr lang="en-US" sz="4000" dirty="0"/>
          </a:p>
        </p:txBody>
      </p:sp>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990600"/>
            <a:ext cx="8610600" cy="3657600"/>
          </a:xfrm>
        </p:spPr>
        <p:txBody>
          <a:bodyPr/>
          <a:lstStyle/>
          <a:p>
            <a:pPr eaLnBrk="1" hangingPunct="1">
              <a:defRPr/>
            </a:pPr>
            <a:r>
              <a:rPr lang="en-US" sz="3600" b="1" dirty="0">
                <a:solidFill>
                  <a:schemeClr val="bg1"/>
                </a:solidFill>
                <a:effectLst>
                  <a:outerShdw blurRad="38100" dist="38100" dir="2700000" algn="tl">
                    <a:srgbClr val="000000"/>
                  </a:outerShdw>
                </a:effectLst>
              </a:rPr>
              <a:t>Persecution of Christians ended in AD 313 when Emperor  </a:t>
            </a:r>
            <a:r>
              <a:rPr lang="en-US" sz="3600" b="1" dirty="0">
                <a:solidFill>
                  <a:srgbClr val="00B0F0"/>
                </a:solidFill>
                <a:effectLst>
                  <a:outerShdw blurRad="38100" dist="38100" dir="2700000" algn="tl">
                    <a:srgbClr val="000000"/>
                  </a:outerShdw>
                </a:effectLst>
              </a:rPr>
              <a:t>Constantine </a:t>
            </a:r>
            <a:r>
              <a:rPr lang="en-US" sz="3600" b="1" dirty="0">
                <a:solidFill>
                  <a:schemeClr val="bg1"/>
                </a:solidFill>
                <a:effectLst>
                  <a:outerShdw blurRad="38100" dist="38100" dir="2700000" algn="tl">
                    <a:srgbClr val="000000"/>
                  </a:outerShdw>
                </a:effectLst>
              </a:rPr>
              <a:t>granted the freedom of worship &amp; religion to Christians</a:t>
            </a:r>
          </a:p>
        </p:txBody>
      </p:sp>
      <p:sp>
        <p:nvSpPr>
          <p:cNvPr id="14338" name="Rectangle 2"/>
          <p:cNvSpPr>
            <a:spLocks noGrp="1" noChangeArrowheads="1"/>
          </p:cNvSpPr>
          <p:nvPr>
            <p:ph type="title"/>
          </p:nvPr>
        </p:nvSpPr>
        <p:spPr>
          <a:xfrm>
            <a:off x="76200" y="-152400"/>
            <a:ext cx="6934200" cy="1325563"/>
          </a:xfrm>
        </p:spPr>
        <p:txBody>
          <a:bodyPr/>
          <a:lstStyle/>
          <a:p>
            <a:pPr eaLnBrk="1" hangingPunct="1">
              <a:defRPr/>
            </a:pPr>
            <a:r>
              <a:rPr lang="en-US" sz="5000" dirty="0">
                <a:effectLst>
                  <a:outerShdw blurRad="38100" dist="38100" dir="2700000" algn="tl">
                    <a:srgbClr val="FFFFFF"/>
                  </a:outerShdw>
                </a:effectLst>
                <a:latin typeface="Gill Sans Ultra Bold" pitchFamily="34" charset="0"/>
              </a:rPr>
              <a:t>Early Christians</a:t>
            </a:r>
          </a:p>
        </p:txBody>
      </p:sp>
      <p:pic>
        <p:nvPicPr>
          <p:cNvPr id="25604" name="Picture 6" descr="http://www.findingdulcinea.com/docroot/dulcinea/fd_images/news/on-this-day/Oct/Constantine-Has-Christian-Vision-Before-Battle/news/0/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302227"/>
            <a:ext cx="7543800" cy="34909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52400" y="990600"/>
            <a:ext cx="8763000" cy="4724400"/>
          </a:xfrm>
        </p:spPr>
        <p:txBody>
          <a:bodyPr/>
          <a:lstStyle/>
          <a:p>
            <a:pPr eaLnBrk="1" hangingPunct="1">
              <a:defRPr/>
            </a:pPr>
            <a:r>
              <a:rPr lang="en-US" sz="2800" b="1" dirty="0">
                <a:solidFill>
                  <a:schemeClr val="bg1"/>
                </a:solidFill>
                <a:effectLst>
                  <a:outerShdw blurRad="38100" dist="38100" dir="2700000" algn="tl">
                    <a:srgbClr val="000000"/>
                  </a:outerShdw>
                </a:effectLst>
                <a:latin typeface="Segoe Print" panose="02000600000000000000" pitchFamily="2" charset="0"/>
              </a:rPr>
              <a:t>In AD, 313, Christianity entered a new era.  The Roman emperor Constantine said that Christians would no longer be persecuted.  Constantine, a general in 312 AD, reported that just before a crucial battle he had a dream where he saw they symbol of the Cross in the sun, and was told to paint this symbol on his soldiers’ shields to ensure victory.  He did this and won the battle, and decided in thanks that he would allow the whole empire to worship any religion freely.  Constantine himself later converted to Christianity.</a:t>
            </a:r>
          </a:p>
        </p:txBody>
      </p:sp>
      <p:sp>
        <p:nvSpPr>
          <p:cNvPr id="12290" name="Rectangle 2"/>
          <p:cNvSpPr>
            <a:spLocks noGrp="1" noChangeArrowheads="1"/>
          </p:cNvSpPr>
          <p:nvPr>
            <p:ph type="title"/>
          </p:nvPr>
        </p:nvSpPr>
        <p:spPr>
          <a:xfrm>
            <a:off x="0" y="0"/>
            <a:ext cx="6781800" cy="1401762"/>
          </a:xfrm>
        </p:spPr>
        <p:txBody>
          <a:bodyPr/>
          <a:lstStyle/>
          <a:p>
            <a:pPr eaLnBrk="1" hangingPunct="1">
              <a:defRPr/>
            </a:pPr>
            <a:r>
              <a:rPr lang="en-US" sz="5000" dirty="0">
                <a:effectLst>
                  <a:outerShdw blurRad="38100" dist="38100" dir="2700000" algn="tl">
                    <a:srgbClr val="FFFFFF"/>
                  </a:outerShdw>
                </a:effectLst>
                <a:latin typeface="Gill Sans Ultra Bold" pitchFamily="34" charset="0"/>
              </a:rPr>
              <a:t>Early Christians</a:t>
            </a:r>
            <a:endParaRPr lang="en-US" dirty="0"/>
          </a:p>
        </p:txBody>
      </p:sp>
    </p:spTree>
    <p:extLst>
      <p:ext uri="{BB962C8B-B14F-4D97-AF65-F5344CB8AC3E}">
        <p14:creationId xmlns:p14="http://schemas.microsoft.com/office/powerpoint/2010/main" val="2751916159"/>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2400" y="1447800"/>
            <a:ext cx="5562600" cy="4525963"/>
          </a:xfrm>
        </p:spPr>
        <p:txBody>
          <a:bodyPr/>
          <a:lstStyle/>
          <a:p>
            <a:pPr eaLnBrk="1" hangingPunct="1">
              <a:defRPr/>
            </a:pPr>
            <a:r>
              <a:rPr lang="en-US" sz="4000" b="1" dirty="0">
                <a:solidFill>
                  <a:schemeClr val="bg1"/>
                </a:solidFill>
                <a:effectLst>
                  <a:outerShdw blurRad="38100" dist="38100" dir="2700000" algn="tl">
                    <a:srgbClr val="000000"/>
                  </a:outerShdw>
                </a:effectLst>
              </a:rPr>
              <a:t>In 380, the Emperor Theodosius made it the </a:t>
            </a:r>
            <a:r>
              <a:rPr lang="en-US" sz="4000" b="1" dirty="0">
                <a:solidFill>
                  <a:srgbClr val="00B0F0"/>
                </a:solidFill>
                <a:effectLst>
                  <a:outerShdw blurRad="38100" dist="38100" dir="2700000" algn="tl">
                    <a:srgbClr val="000000"/>
                  </a:outerShdw>
                </a:effectLst>
              </a:rPr>
              <a:t>official </a:t>
            </a:r>
            <a:r>
              <a:rPr lang="en-US" sz="4000" b="1" dirty="0">
                <a:solidFill>
                  <a:schemeClr val="bg1"/>
                </a:solidFill>
                <a:effectLst>
                  <a:outerShdw blurRad="38100" dist="38100" dir="2700000" algn="tl">
                    <a:srgbClr val="000000"/>
                  </a:outerShdw>
                </a:effectLst>
              </a:rPr>
              <a:t>religion of the Roman Empire</a:t>
            </a:r>
          </a:p>
          <a:p>
            <a:pPr eaLnBrk="1" hangingPunct="1">
              <a:defRPr/>
            </a:pPr>
            <a:endParaRPr lang="en-US" b="1" dirty="0">
              <a:solidFill>
                <a:schemeClr val="bg1"/>
              </a:solidFill>
              <a:effectLst>
                <a:outerShdw blurRad="38100" dist="38100" dir="2700000" algn="tl">
                  <a:srgbClr val="000000"/>
                </a:outerShdw>
              </a:effectLst>
              <a:latin typeface="Segoe Print" panose="02000600000000000000" pitchFamily="2" charset="0"/>
            </a:endParaRPr>
          </a:p>
          <a:p>
            <a:pPr eaLnBrk="1" hangingPunct="1">
              <a:defRPr/>
            </a:pPr>
            <a:r>
              <a:rPr lang="en-US" b="1" dirty="0">
                <a:solidFill>
                  <a:schemeClr val="bg1"/>
                </a:solidFill>
                <a:effectLst>
                  <a:outerShdw blurRad="38100" dist="38100" dir="2700000" algn="tl">
                    <a:srgbClr val="000000"/>
                  </a:outerShdw>
                </a:effectLst>
                <a:latin typeface="Segoe Print" panose="02000600000000000000" pitchFamily="2" charset="0"/>
              </a:rPr>
              <a:t>What do you think happened to the Pantheon?</a:t>
            </a:r>
          </a:p>
        </p:txBody>
      </p:sp>
      <p:pic>
        <p:nvPicPr>
          <p:cNvPr id="26627" name="Picture 5" descr="biz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4800"/>
            <a:ext cx="2857500" cy="28384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7" descr="h2_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118" y="3154136"/>
            <a:ext cx="3209925" cy="351904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0" y="274638"/>
            <a:ext cx="7162800" cy="1143000"/>
          </a:xfrm>
        </p:spPr>
        <p:txBody>
          <a:bodyPr/>
          <a:lstStyle/>
          <a:p>
            <a:pPr eaLnBrk="1" hangingPunct="1">
              <a:defRPr/>
            </a:pPr>
            <a:r>
              <a:rPr lang="en-US" sz="5000">
                <a:effectLst>
                  <a:outerShdw blurRad="38100" dist="38100" dir="2700000" algn="tl">
                    <a:srgbClr val="FFFFFF"/>
                  </a:outerShdw>
                </a:effectLst>
                <a:latin typeface="Gill Sans Ultra Bold" pitchFamily="34" charset="0"/>
              </a:rPr>
              <a:t>Early Christians</a:t>
            </a:r>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a:lstStyle/>
          <a:p>
            <a:endParaRPr lang="en-US" altLang="en-US"/>
          </a:p>
        </p:txBody>
      </p:sp>
      <p:pic>
        <p:nvPicPr>
          <p:cNvPr id="27652" name="Picture 2" descr="http://regentsprep.org/regents/global/themes/movement/images/christ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685800"/>
            <a:ext cx="91821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A depiction of Jesus and Mary, the Theotokos of Vladimir (12th century).">
            <a:hlinkClick r:id="rId2" tooltip="A depiction of Jesus and Mary, the Theotokos of Vladimir (12th centur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713" y="381000"/>
            <a:ext cx="4078287" cy="6096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676" name="Rectangle 4"/>
          <p:cNvSpPr>
            <a:spLocks noGrp="1" noChangeArrowheads="1"/>
          </p:cNvSpPr>
          <p:nvPr>
            <p:ph type="ctrTitle"/>
          </p:nvPr>
        </p:nvSpPr>
        <p:spPr>
          <a:xfrm>
            <a:off x="0" y="2130425"/>
            <a:ext cx="7467600" cy="1470025"/>
          </a:xfrm>
        </p:spPr>
        <p:txBody>
          <a:bodyPr/>
          <a:lstStyle/>
          <a:p>
            <a:pPr eaLnBrk="1" hangingPunct="1">
              <a:defRPr/>
            </a:pPr>
            <a:r>
              <a:rPr lang="en-US" sz="6000">
                <a:effectLst>
                  <a:outerShdw blurRad="38100" dist="38100" dir="2700000" algn="tl">
                    <a:srgbClr val="FFFFFF"/>
                  </a:outerShdw>
                </a:effectLst>
                <a:latin typeface="Gill Sans Ultra Bold" pitchFamily="34" charset="0"/>
              </a:rPr>
              <a:t>In a Nutshell…</a:t>
            </a:r>
          </a:p>
        </p:txBody>
      </p:sp>
    </p:spTree>
    <p:extLst>
      <p:ext uri="{BB962C8B-B14F-4D97-AF65-F5344CB8AC3E}">
        <p14:creationId xmlns:p14="http://schemas.microsoft.com/office/powerpoint/2010/main" val="2310609379"/>
      </p:ext>
    </p:extLst>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74638"/>
            <a:ext cx="5029200" cy="1143000"/>
          </a:xfrm>
        </p:spPr>
        <p:txBody>
          <a:bodyPr/>
          <a:lstStyle/>
          <a:p>
            <a:pPr eaLnBrk="1" hangingPunct="1">
              <a:defRPr/>
            </a:pPr>
            <a:r>
              <a:rPr lang="en-US" sz="5000">
                <a:effectLst>
                  <a:outerShdw blurRad="38100" dist="38100" dir="2700000" algn="tl">
                    <a:srgbClr val="FFFFFF"/>
                  </a:outerShdw>
                </a:effectLst>
                <a:latin typeface="Gill Sans Ultra Bold" pitchFamily="34" charset="0"/>
              </a:rPr>
              <a:t>The Basics</a:t>
            </a:r>
          </a:p>
        </p:txBody>
      </p:sp>
      <p:sp>
        <p:nvSpPr>
          <p:cNvPr id="3075" name="Rectangle 3"/>
          <p:cNvSpPr>
            <a:spLocks noGrp="1" noChangeArrowheads="1"/>
          </p:cNvSpPr>
          <p:nvPr>
            <p:ph type="body" idx="1"/>
          </p:nvPr>
        </p:nvSpPr>
        <p:spPr>
          <a:xfrm>
            <a:off x="228600" y="1600200"/>
            <a:ext cx="8915400" cy="5029200"/>
          </a:xfrm>
        </p:spPr>
        <p:txBody>
          <a:bodyPr/>
          <a:lstStyle/>
          <a:p>
            <a:pPr eaLnBrk="1" hangingPunct="1">
              <a:defRPr/>
            </a:pPr>
            <a:r>
              <a:rPr lang="en-US" sz="4000" b="1" u="sng" dirty="0">
                <a:solidFill>
                  <a:schemeClr val="bg1"/>
                </a:solidFill>
                <a:effectLst>
                  <a:outerShdw blurRad="38100" dist="38100" dir="2700000" algn="tl">
                    <a:srgbClr val="000000"/>
                  </a:outerShdw>
                </a:effectLst>
              </a:rPr>
              <a:t>Founder</a:t>
            </a:r>
            <a:r>
              <a:rPr lang="en-US" sz="4000" b="1" dirty="0">
                <a:solidFill>
                  <a:schemeClr val="bg1"/>
                </a:solidFill>
                <a:effectLst>
                  <a:outerShdw blurRad="38100" dist="38100" dir="2700000" algn="tl">
                    <a:srgbClr val="000000"/>
                  </a:outerShdw>
                </a:effectLst>
              </a:rPr>
              <a:t>: </a:t>
            </a:r>
            <a:r>
              <a:rPr lang="en-US" sz="4000" b="1" dirty="0">
                <a:solidFill>
                  <a:srgbClr val="00B0F0"/>
                </a:solidFill>
                <a:effectLst>
                  <a:outerShdw blurRad="38100" dist="38100" dir="2700000" algn="tl">
                    <a:srgbClr val="000000"/>
                  </a:outerShdw>
                </a:effectLst>
              </a:rPr>
              <a:t>Jesus                                         Christ, </a:t>
            </a:r>
            <a:r>
              <a:rPr lang="en-US" sz="4000" b="1" dirty="0">
                <a:solidFill>
                  <a:schemeClr val="bg1"/>
                </a:solidFill>
                <a:effectLst>
                  <a:outerShdw blurRad="38100" dist="38100" dir="2700000" algn="tl">
                    <a:srgbClr val="000000"/>
                  </a:outerShdw>
                </a:effectLst>
              </a:rPr>
              <a:t>son of God</a:t>
            </a:r>
          </a:p>
          <a:p>
            <a:pPr eaLnBrk="1" hangingPunct="1">
              <a:defRPr/>
            </a:pPr>
            <a:r>
              <a:rPr lang="en-US" sz="4000" b="1" u="sng" dirty="0">
                <a:solidFill>
                  <a:schemeClr val="bg1"/>
                </a:solidFill>
                <a:effectLst>
                  <a:outerShdw blurRad="38100" dist="38100" dir="2700000" algn="tl">
                    <a:srgbClr val="000000"/>
                  </a:outerShdw>
                </a:effectLst>
              </a:rPr>
              <a:t>Sacred Text</a:t>
            </a:r>
            <a:r>
              <a:rPr lang="en-US" sz="4000" b="1" dirty="0">
                <a:solidFill>
                  <a:schemeClr val="bg1"/>
                </a:solidFill>
                <a:effectLst>
                  <a:outerShdw blurRad="38100" dist="38100" dir="2700000" algn="tl">
                    <a:srgbClr val="000000"/>
                  </a:outerShdw>
                </a:effectLst>
              </a:rPr>
              <a:t>: </a:t>
            </a:r>
            <a:r>
              <a:rPr lang="en-US" sz="4000" b="1" dirty="0">
                <a:solidFill>
                  <a:srgbClr val="00B0F0"/>
                </a:solidFill>
                <a:effectLst>
                  <a:outerShdw blurRad="38100" dist="38100" dir="2700000" algn="tl">
                    <a:srgbClr val="000000"/>
                  </a:outerShdw>
                </a:effectLst>
              </a:rPr>
              <a:t>Bible</a:t>
            </a:r>
          </a:p>
          <a:p>
            <a:pPr eaLnBrk="1" hangingPunct="1">
              <a:defRPr/>
            </a:pPr>
            <a:r>
              <a:rPr lang="en-US" sz="4000" b="1" u="sng" dirty="0">
                <a:solidFill>
                  <a:schemeClr val="bg1"/>
                </a:solidFill>
                <a:effectLst>
                  <a:outerShdw blurRad="38100" dist="38100" dir="2700000" algn="tl">
                    <a:srgbClr val="000000"/>
                  </a:outerShdw>
                </a:effectLst>
              </a:rPr>
              <a:t>Symbols</a:t>
            </a:r>
            <a:r>
              <a:rPr lang="en-US" sz="4000" b="1" dirty="0">
                <a:solidFill>
                  <a:schemeClr val="bg1"/>
                </a:solidFill>
                <a:effectLst>
                  <a:outerShdw blurRad="38100" dist="38100" dir="2700000" algn="tl">
                    <a:srgbClr val="000000"/>
                  </a:outerShdw>
                </a:effectLst>
              </a:rPr>
              <a:t>: </a:t>
            </a:r>
            <a:r>
              <a:rPr lang="en-US" sz="4000" b="1" dirty="0">
                <a:solidFill>
                  <a:srgbClr val="00B0F0"/>
                </a:solidFill>
                <a:effectLst>
                  <a:outerShdw blurRad="38100" dist="38100" dir="2700000" algn="tl">
                    <a:srgbClr val="000000"/>
                  </a:outerShdw>
                </a:effectLst>
              </a:rPr>
              <a:t>Cross,                                         </a:t>
            </a:r>
            <a:r>
              <a:rPr lang="en-US" sz="4000" b="1" dirty="0">
                <a:solidFill>
                  <a:schemeClr val="bg1"/>
                </a:solidFill>
                <a:effectLst>
                  <a:outerShdw blurRad="38100" dist="38100" dir="2700000" algn="tl">
                    <a:srgbClr val="000000"/>
                  </a:outerShdw>
                </a:effectLst>
              </a:rPr>
              <a:t>Fish, Dove</a:t>
            </a:r>
          </a:p>
          <a:p>
            <a:pPr eaLnBrk="1" hangingPunct="1">
              <a:defRPr/>
            </a:pPr>
            <a:r>
              <a:rPr lang="en-US" sz="4000" b="1" u="sng" dirty="0">
                <a:solidFill>
                  <a:schemeClr val="bg1"/>
                </a:solidFill>
                <a:effectLst>
                  <a:outerShdw blurRad="38100" dist="38100" dir="2700000" algn="tl">
                    <a:srgbClr val="000000"/>
                  </a:outerShdw>
                </a:effectLst>
              </a:rPr>
              <a:t>Leaders</a:t>
            </a:r>
            <a:r>
              <a:rPr lang="en-US" sz="4000" b="1" dirty="0">
                <a:solidFill>
                  <a:schemeClr val="bg1"/>
                </a:solidFill>
                <a:effectLst>
                  <a:outerShdw blurRad="38100" dist="38100" dir="2700000" algn="tl">
                    <a:srgbClr val="000000"/>
                  </a:outerShdw>
                </a:effectLst>
              </a:rPr>
              <a:t>: Priests</a:t>
            </a:r>
            <a:r>
              <a:rPr lang="en-US" sz="4000" b="1" dirty="0">
                <a:solidFill>
                  <a:srgbClr val="00B0F0"/>
                </a:solidFill>
                <a:effectLst>
                  <a:outerShdw blurRad="38100" dist="38100" dir="2700000" algn="tl">
                    <a:srgbClr val="000000"/>
                  </a:outerShdw>
                </a:effectLst>
              </a:rPr>
              <a:t>, ministers, </a:t>
            </a:r>
            <a:r>
              <a:rPr lang="en-US" sz="4000" b="1" dirty="0">
                <a:solidFill>
                  <a:schemeClr val="bg1"/>
                </a:solidFill>
                <a:effectLst>
                  <a:outerShdw blurRad="38100" dist="38100" dir="2700000" algn="tl">
                    <a:srgbClr val="000000"/>
                  </a:outerShdw>
                </a:effectLst>
              </a:rPr>
              <a:t>monks, nuns, etc.</a:t>
            </a:r>
          </a:p>
          <a:p>
            <a:pPr eaLnBrk="1" hangingPunct="1">
              <a:defRPr/>
            </a:pPr>
            <a:endParaRPr lang="en-US" sz="4000" b="1" dirty="0">
              <a:solidFill>
                <a:srgbClr val="00FFFF"/>
              </a:solidFill>
              <a:effectLst>
                <a:outerShdw blurRad="38100" dist="38100" dir="2700000" algn="tl">
                  <a:srgbClr val="000000"/>
                </a:outerShdw>
              </a:effectLst>
            </a:endParaRPr>
          </a:p>
        </p:txBody>
      </p:sp>
      <p:pic>
        <p:nvPicPr>
          <p:cNvPr id="15364" name="Picture 5" descr="Jesus_Na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25" y="304800"/>
            <a:ext cx="3589338" cy="4267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279334"/>
      </p:ext>
    </p:extLst>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74638"/>
            <a:ext cx="5181600" cy="1143000"/>
          </a:xfrm>
        </p:spPr>
        <p:txBody>
          <a:bodyPr/>
          <a:lstStyle/>
          <a:p>
            <a:pPr eaLnBrk="1" hangingPunct="1">
              <a:defRPr/>
            </a:pPr>
            <a:r>
              <a:rPr lang="en-US" sz="5000">
                <a:effectLst>
                  <a:outerShdw blurRad="38100" dist="38100" dir="2700000" algn="tl">
                    <a:srgbClr val="FFFFFF"/>
                  </a:outerShdw>
                </a:effectLst>
                <a:latin typeface="Gill Sans Ultra Bold" pitchFamily="34" charset="0"/>
              </a:rPr>
              <a:t>The Basics</a:t>
            </a:r>
          </a:p>
        </p:txBody>
      </p:sp>
      <p:sp>
        <p:nvSpPr>
          <p:cNvPr id="15363" name="Rectangle 3"/>
          <p:cNvSpPr>
            <a:spLocks noGrp="1" noChangeArrowheads="1"/>
          </p:cNvSpPr>
          <p:nvPr>
            <p:ph type="body" idx="1"/>
          </p:nvPr>
        </p:nvSpPr>
        <p:spPr>
          <a:xfrm>
            <a:off x="228600" y="1447800"/>
            <a:ext cx="8686800" cy="4876800"/>
          </a:xfrm>
        </p:spPr>
        <p:txBody>
          <a:bodyPr/>
          <a:lstStyle/>
          <a:p>
            <a:pPr eaLnBrk="1" hangingPunct="1">
              <a:defRPr/>
            </a:pPr>
            <a:r>
              <a:rPr lang="en-US" sz="4000" b="1" u="sng" dirty="0">
                <a:solidFill>
                  <a:schemeClr val="bg1"/>
                </a:solidFill>
                <a:effectLst>
                  <a:outerShdw blurRad="38100" dist="38100" dir="2700000" algn="tl">
                    <a:srgbClr val="000000"/>
                  </a:outerShdw>
                </a:effectLst>
              </a:rPr>
              <a:t>Three Major Groups</a:t>
            </a:r>
            <a:r>
              <a:rPr lang="en-US" sz="4000" b="1" dirty="0">
                <a:solidFill>
                  <a:schemeClr val="bg1"/>
                </a:solidFill>
                <a:effectLst>
                  <a:outerShdw blurRad="38100" dist="38100" dir="2700000" algn="tl">
                    <a:srgbClr val="000000"/>
                  </a:outerShdw>
                </a:effectLst>
              </a:rPr>
              <a:t>:</a:t>
            </a:r>
          </a:p>
          <a:p>
            <a:pPr eaLnBrk="1" hangingPunct="1">
              <a:defRPr/>
            </a:pPr>
            <a:r>
              <a:rPr lang="en-US" sz="4000" b="1" dirty="0">
                <a:solidFill>
                  <a:schemeClr val="bg1"/>
                </a:solidFill>
                <a:effectLst>
                  <a:outerShdw blurRad="38100" dist="38100" dir="2700000" algn="tl">
                    <a:srgbClr val="000000"/>
                  </a:outerShdw>
                </a:effectLst>
              </a:rPr>
              <a:t>Roman</a:t>
            </a:r>
            <a:r>
              <a:rPr lang="en-US" sz="4000" b="1" dirty="0">
                <a:solidFill>
                  <a:srgbClr val="00B0F0"/>
                </a:solidFill>
                <a:effectLst>
                  <a:outerShdw blurRad="38100" dist="38100" dir="2700000" algn="tl">
                    <a:srgbClr val="000000"/>
                  </a:outerShdw>
                </a:effectLst>
              </a:rPr>
              <a:t> </a:t>
            </a:r>
            <a:r>
              <a:rPr lang="en-US" sz="4000" b="1" dirty="0">
                <a:solidFill>
                  <a:schemeClr val="bg1"/>
                </a:solidFill>
                <a:effectLst>
                  <a:outerShdw blurRad="38100" dist="38100" dir="2700000" algn="tl">
                    <a:srgbClr val="000000"/>
                  </a:outerShdw>
                </a:effectLst>
              </a:rPr>
              <a:t>Catholicism</a:t>
            </a:r>
          </a:p>
          <a:p>
            <a:pPr eaLnBrk="1" hangingPunct="1">
              <a:defRPr/>
            </a:pPr>
            <a:r>
              <a:rPr lang="en-US" sz="4000" b="1" dirty="0">
                <a:solidFill>
                  <a:schemeClr val="bg1"/>
                </a:solidFill>
                <a:effectLst>
                  <a:outerShdw blurRad="38100" dist="38100" dir="2700000" algn="tl">
                    <a:srgbClr val="000000"/>
                  </a:outerShdw>
                </a:effectLst>
              </a:rPr>
              <a:t>Protestantism</a:t>
            </a:r>
          </a:p>
          <a:p>
            <a:pPr eaLnBrk="1" hangingPunct="1">
              <a:defRPr/>
            </a:pPr>
            <a:r>
              <a:rPr lang="en-US" sz="4000" b="1" dirty="0">
                <a:solidFill>
                  <a:schemeClr val="bg1"/>
                </a:solidFill>
                <a:effectLst>
                  <a:outerShdw blurRad="38100" dist="38100" dir="2700000" algn="tl">
                    <a:srgbClr val="000000"/>
                  </a:outerShdw>
                </a:effectLst>
              </a:rPr>
              <a:t>Eastern Orthodox</a:t>
            </a:r>
          </a:p>
          <a:p>
            <a:pPr eaLnBrk="1" hangingPunct="1">
              <a:defRPr/>
            </a:pPr>
            <a:endParaRPr lang="en-US" sz="4000" b="1" dirty="0">
              <a:solidFill>
                <a:schemeClr val="bg1"/>
              </a:solidFill>
              <a:effectLst>
                <a:outerShdw blurRad="38100" dist="38100" dir="2700000" algn="tl">
                  <a:srgbClr val="000000"/>
                </a:outerShdw>
              </a:effectLst>
            </a:endParaRPr>
          </a:p>
        </p:txBody>
      </p:sp>
      <p:pic>
        <p:nvPicPr>
          <p:cNvPr id="16388" name="Picture 5" descr="vatican-cit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733800"/>
            <a:ext cx="3705225" cy="2781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7" descr="martin-lu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988" y="304800"/>
            <a:ext cx="2833687" cy="304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56859"/>
      </p:ext>
    </p:extLst>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74638"/>
            <a:ext cx="5486400" cy="1143000"/>
          </a:xfrm>
        </p:spPr>
        <p:txBody>
          <a:bodyPr/>
          <a:lstStyle/>
          <a:p>
            <a:pPr eaLnBrk="1" hangingPunct="1">
              <a:defRPr/>
            </a:pPr>
            <a:r>
              <a:rPr lang="en-US" sz="5000">
                <a:effectLst>
                  <a:outerShdw blurRad="38100" dist="38100" dir="2700000" algn="tl">
                    <a:srgbClr val="FFFFFF"/>
                  </a:outerShdw>
                </a:effectLst>
                <a:latin typeface="Gill Sans Ultra Bold" pitchFamily="34" charset="0"/>
              </a:rPr>
              <a:t>The Basics</a:t>
            </a:r>
          </a:p>
        </p:txBody>
      </p:sp>
      <p:sp>
        <p:nvSpPr>
          <p:cNvPr id="5123" name="Rectangle 3"/>
          <p:cNvSpPr>
            <a:spLocks noGrp="1" noChangeArrowheads="1"/>
          </p:cNvSpPr>
          <p:nvPr>
            <p:ph type="body" idx="1"/>
          </p:nvPr>
        </p:nvSpPr>
        <p:spPr>
          <a:xfrm>
            <a:off x="152400" y="1257300"/>
            <a:ext cx="6553200" cy="5257800"/>
          </a:xfrm>
        </p:spPr>
        <p:txBody>
          <a:bodyPr/>
          <a:lstStyle/>
          <a:p>
            <a:pPr eaLnBrk="1" hangingPunct="1">
              <a:defRPr/>
            </a:pPr>
            <a:r>
              <a:rPr lang="en-US" sz="4000" b="1" dirty="0">
                <a:solidFill>
                  <a:srgbClr val="00B0F0"/>
                </a:solidFill>
                <a:effectLst>
                  <a:outerShdw blurRad="38100" dist="38100" dir="2700000" algn="tl">
                    <a:srgbClr val="000000"/>
                  </a:outerShdw>
                </a:effectLst>
              </a:rPr>
              <a:t>ONE God</a:t>
            </a:r>
            <a:r>
              <a:rPr lang="en-US" sz="4000" b="1" dirty="0">
                <a:solidFill>
                  <a:schemeClr val="bg1"/>
                </a:solidFill>
                <a:effectLst>
                  <a:outerShdw blurRad="38100" dist="38100" dir="2700000" algn="tl">
                    <a:srgbClr val="000000"/>
                  </a:outerShdw>
                </a:effectLst>
              </a:rPr>
              <a:t>; personal relationship to each human being</a:t>
            </a:r>
          </a:p>
          <a:p>
            <a:pPr eaLnBrk="1" hangingPunct="1">
              <a:defRPr/>
            </a:pPr>
            <a:r>
              <a:rPr lang="en-US" sz="4000" b="1" dirty="0">
                <a:solidFill>
                  <a:schemeClr val="bg1"/>
                </a:solidFill>
                <a:effectLst>
                  <a:outerShdw blurRad="38100" dist="38100" dir="2700000" algn="tl">
                    <a:srgbClr val="000000"/>
                  </a:outerShdw>
                </a:effectLst>
              </a:rPr>
              <a:t>Jesus Christ died to </a:t>
            </a:r>
            <a:r>
              <a:rPr lang="en-US" sz="4000" b="1" dirty="0">
                <a:solidFill>
                  <a:srgbClr val="00B0F0"/>
                </a:solidFill>
                <a:effectLst>
                  <a:outerShdw blurRad="38100" dist="38100" dir="2700000" algn="tl">
                    <a:srgbClr val="000000"/>
                  </a:outerShdw>
                </a:effectLst>
              </a:rPr>
              <a:t>save </a:t>
            </a:r>
            <a:r>
              <a:rPr lang="en-US" sz="4000" b="1" dirty="0">
                <a:solidFill>
                  <a:schemeClr val="bg1"/>
                </a:solidFill>
                <a:effectLst>
                  <a:outerShdw blurRad="38100" dist="38100" dir="2700000" algn="tl">
                    <a:srgbClr val="000000"/>
                  </a:outerShdw>
                </a:effectLst>
              </a:rPr>
              <a:t>humanity from</a:t>
            </a:r>
            <a:r>
              <a:rPr lang="en-US" sz="4000" b="1" dirty="0">
                <a:solidFill>
                  <a:srgbClr val="00B0F0"/>
                </a:solidFill>
                <a:effectLst>
                  <a:outerShdw blurRad="38100" dist="38100" dir="2700000" algn="tl">
                    <a:srgbClr val="000000"/>
                  </a:outerShdw>
                </a:effectLst>
              </a:rPr>
              <a:t> sin</a:t>
            </a:r>
          </a:p>
          <a:p>
            <a:pPr eaLnBrk="1" hangingPunct="1">
              <a:defRPr/>
            </a:pPr>
            <a:r>
              <a:rPr lang="en-US" sz="4000" b="1" dirty="0">
                <a:solidFill>
                  <a:srgbClr val="00B0F0"/>
                </a:solidFill>
                <a:effectLst>
                  <a:outerShdw blurRad="38100" dist="38100" dir="2700000" algn="tl">
                    <a:srgbClr val="000000"/>
                  </a:outerShdw>
                </a:effectLst>
              </a:rPr>
              <a:t>Eternal life </a:t>
            </a:r>
            <a:r>
              <a:rPr lang="en-US" sz="4000" b="1" dirty="0">
                <a:solidFill>
                  <a:schemeClr val="bg1"/>
                </a:solidFill>
                <a:effectLst>
                  <a:outerShdw blurRad="38100" dist="38100" dir="2700000" algn="tl">
                    <a:srgbClr val="000000"/>
                  </a:outerShdw>
                </a:effectLst>
              </a:rPr>
              <a:t>after                          death</a:t>
            </a:r>
          </a:p>
          <a:p>
            <a:pPr eaLnBrk="1" hangingPunct="1">
              <a:defRPr/>
            </a:pPr>
            <a:endParaRPr lang="en-US" sz="4000" b="1" dirty="0">
              <a:solidFill>
                <a:schemeClr val="bg1"/>
              </a:solidFill>
              <a:effectLst>
                <a:outerShdw blurRad="38100" dist="38100" dir="2700000" algn="tl">
                  <a:srgbClr val="000000"/>
                </a:outerShdw>
              </a:effectLst>
            </a:endParaRPr>
          </a:p>
        </p:txBody>
      </p:sp>
      <p:pic>
        <p:nvPicPr>
          <p:cNvPr id="17412" name="Picture 7" descr="sistine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04800"/>
            <a:ext cx="2162175" cy="3886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5" descr="Crucifix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86200"/>
            <a:ext cx="2743200" cy="2619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16807"/>
      </p:ext>
    </p:extLst>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http://www.sacred-destinations.com/italy/images/rome/pantheon/resized/pantheon-c-parad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4724400" cy="33205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7" name="Picture 7" descr="http://www.davidmixner.com/images/2008/06/07/panthe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1084">
            <a:off x="4724400" y="1387005"/>
            <a:ext cx="3790950" cy="4933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Rectangle 3"/>
          <p:cNvSpPr txBox="1">
            <a:spLocks noChangeArrowheads="1"/>
          </p:cNvSpPr>
          <p:nvPr/>
        </p:nvSpPr>
        <p:spPr bwMode="auto">
          <a:xfrm>
            <a:off x="228600" y="4076700"/>
            <a:ext cx="405288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4000" b="1" u="sng" dirty="0">
                <a:solidFill>
                  <a:schemeClr val="bg1"/>
                </a:solidFill>
                <a:effectLst>
                  <a:outerShdw blurRad="38100" dist="38100" dir="2700000" algn="tl">
                    <a:srgbClr val="000000"/>
                  </a:outerShdw>
                </a:effectLst>
              </a:rPr>
              <a:t>Pantheon</a:t>
            </a:r>
            <a:r>
              <a:rPr lang="en-US" sz="4000" b="1" dirty="0">
                <a:solidFill>
                  <a:schemeClr val="bg1"/>
                </a:solidFill>
                <a:effectLst>
                  <a:outerShdw blurRad="38100" dist="38100" dir="2700000" algn="tl">
                    <a:srgbClr val="000000"/>
                  </a:outerShdw>
                </a:effectLst>
              </a:rPr>
              <a:t>:</a:t>
            </a:r>
          </a:p>
          <a:p>
            <a:pPr eaLnBrk="1" hangingPunct="1">
              <a:defRPr/>
            </a:pPr>
            <a:r>
              <a:rPr lang="en-US" sz="4000" b="1" dirty="0">
                <a:solidFill>
                  <a:srgbClr val="00B0F0"/>
                </a:solidFill>
                <a:effectLst>
                  <a:outerShdw blurRad="38100" dist="38100" dir="2700000" algn="tl">
                    <a:srgbClr val="000000"/>
                  </a:outerShdw>
                </a:effectLst>
              </a:rPr>
              <a:t>Temple </a:t>
            </a:r>
            <a:r>
              <a:rPr lang="en-US" sz="4000" b="1" dirty="0">
                <a:solidFill>
                  <a:schemeClr val="bg1"/>
                </a:solidFill>
                <a:effectLst>
                  <a:outerShdw blurRad="38100" dist="38100" dir="2700000" algn="tl">
                    <a:srgbClr val="000000"/>
                  </a:outerShdw>
                </a:effectLst>
              </a:rPr>
              <a:t>to all Roman gods and goddesses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74638"/>
            <a:ext cx="9144000" cy="1143000"/>
          </a:xfrm>
        </p:spPr>
        <p:txBody>
          <a:bodyPr/>
          <a:lstStyle/>
          <a:p>
            <a:pPr eaLnBrk="1" hangingPunct="1">
              <a:defRPr/>
            </a:pPr>
            <a:r>
              <a:rPr lang="en-US" sz="5000">
                <a:effectLst>
                  <a:outerShdw blurRad="38100" dist="38100" dir="2700000" algn="tl">
                    <a:srgbClr val="FFFFFF"/>
                  </a:outerShdw>
                </a:effectLst>
                <a:latin typeface="Gill Sans Ultra Bold" pitchFamily="34" charset="0"/>
              </a:rPr>
              <a:t>Religion in the Empire</a:t>
            </a:r>
          </a:p>
        </p:txBody>
      </p:sp>
      <p:sp>
        <p:nvSpPr>
          <p:cNvPr id="21507" name="Rectangle 3"/>
          <p:cNvSpPr>
            <a:spLocks noGrp="1" noChangeArrowheads="1"/>
          </p:cNvSpPr>
          <p:nvPr>
            <p:ph type="body" idx="1"/>
          </p:nvPr>
        </p:nvSpPr>
        <p:spPr>
          <a:xfrm>
            <a:off x="228600" y="1600200"/>
            <a:ext cx="8686800" cy="4953000"/>
          </a:xfrm>
        </p:spPr>
        <p:txBody>
          <a:bodyPr/>
          <a:lstStyle/>
          <a:p>
            <a:pPr eaLnBrk="1" hangingPunct="1">
              <a:defRPr/>
            </a:pPr>
            <a:r>
              <a:rPr lang="en-US" sz="4000" b="1" u="sng" dirty="0">
                <a:solidFill>
                  <a:schemeClr val="bg1"/>
                </a:solidFill>
                <a:effectLst>
                  <a:outerShdw blurRad="38100" dist="38100" dir="2700000" algn="tl">
                    <a:srgbClr val="000000"/>
                  </a:outerShdw>
                </a:effectLst>
              </a:rPr>
              <a:t>Primary Roman Gods &amp; Goddesses</a:t>
            </a:r>
            <a:r>
              <a:rPr lang="en-US" sz="4000" b="1" dirty="0">
                <a:solidFill>
                  <a:schemeClr val="bg1"/>
                </a:solidFill>
                <a:effectLst>
                  <a:outerShdw blurRad="38100" dist="38100" dir="2700000" algn="tl">
                    <a:srgbClr val="000000"/>
                  </a:outerShdw>
                </a:effectLst>
              </a:rPr>
              <a:t>:</a:t>
            </a:r>
          </a:p>
          <a:p>
            <a:pPr eaLnBrk="1" hangingPunct="1">
              <a:defRPr/>
            </a:pPr>
            <a:r>
              <a:rPr lang="en-US" sz="4000" b="1" dirty="0">
                <a:solidFill>
                  <a:schemeClr val="bg1"/>
                </a:solidFill>
                <a:effectLst>
                  <a:outerShdw blurRad="38100" dist="38100" dir="2700000" algn="tl">
                    <a:srgbClr val="000000"/>
                  </a:outerShdw>
                </a:effectLst>
              </a:rPr>
              <a:t>Jupiter – </a:t>
            </a:r>
            <a:r>
              <a:rPr lang="en-US" sz="4000" b="1" dirty="0">
                <a:solidFill>
                  <a:srgbClr val="00B0F0"/>
                </a:solidFill>
                <a:effectLst>
                  <a:outerShdw blurRad="38100" dist="38100" dir="2700000" algn="tl">
                    <a:srgbClr val="000000"/>
                  </a:outerShdw>
                </a:effectLst>
              </a:rPr>
              <a:t>king </a:t>
            </a:r>
            <a:r>
              <a:rPr lang="en-US" sz="4000" b="1" dirty="0">
                <a:solidFill>
                  <a:schemeClr val="bg1"/>
                </a:solidFill>
                <a:effectLst>
                  <a:outerShdw blurRad="38100" dist="38100" dir="2700000" algn="tl">
                    <a:srgbClr val="000000"/>
                  </a:outerShdw>
                </a:effectLst>
              </a:rPr>
              <a:t>of the gods</a:t>
            </a:r>
          </a:p>
          <a:p>
            <a:pPr eaLnBrk="1" hangingPunct="1">
              <a:defRPr/>
            </a:pPr>
            <a:r>
              <a:rPr lang="en-US" sz="4000" b="1" dirty="0">
                <a:solidFill>
                  <a:schemeClr val="bg1"/>
                </a:solidFill>
                <a:effectLst>
                  <a:outerShdw blurRad="38100" dist="38100" dir="2700000" algn="tl">
                    <a:srgbClr val="000000"/>
                  </a:outerShdw>
                </a:effectLst>
              </a:rPr>
              <a:t>Juno – queen of the gods; goddess of </a:t>
            </a:r>
            <a:r>
              <a:rPr lang="en-US" sz="4000" b="1" dirty="0">
                <a:solidFill>
                  <a:srgbClr val="00B0F0"/>
                </a:solidFill>
                <a:effectLst>
                  <a:outerShdw blurRad="38100" dist="38100" dir="2700000" algn="tl">
                    <a:srgbClr val="000000"/>
                  </a:outerShdw>
                </a:effectLst>
              </a:rPr>
              <a:t>marriage</a:t>
            </a:r>
          </a:p>
          <a:p>
            <a:pPr eaLnBrk="1" hangingPunct="1">
              <a:defRPr/>
            </a:pPr>
            <a:r>
              <a:rPr lang="en-US" sz="4000" b="1" dirty="0">
                <a:solidFill>
                  <a:schemeClr val="bg1"/>
                </a:solidFill>
                <a:effectLst>
                  <a:outerShdw blurRad="38100" dist="38100" dir="2700000" algn="tl">
                    <a:srgbClr val="000000"/>
                  </a:outerShdw>
                </a:effectLst>
              </a:rPr>
              <a:t>Minerva – goddess of</a:t>
            </a:r>
            <a:r>
              <a:rPr lang="en-US" sz="4000" b="1" dirty="0">
                <a:solidFill>
                  <a:srgbClr val="00B0F0"/>
                </a:solidFill>
                <a:effectLst>
                  <a:outerShdw blurRad="38100" dist="38100" dir="2700000" algn="tl">
                    <a:srgbClr val="000000"/>
                  </a:outerShdw>
                </a:effectLst>
              </a:rPr>
              <a:t> wisdom</a:t>
            </a:r>
            <a:endParaRPr lang="en-US" sz="4000" b="1" dirty="0">
              <a:solidFill>
                <a:schemeClr val="bg1"/>
              </a:solidFill>
              <a:effectLst>
                <a:outerShdw blurRad="38100" dist="38100" dir="2700000" algn="tl">
                  <a:srgbClr val="000000"/>
                </a:outerShdw>
              </a:effectLst>
            </a:endParaRP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Image:Bloch-SermonOnTheMoun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33400"/>
            <a:ext cx="5105400" cy="5715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532" name="Rectangle 4"/>
          <p:cNvSpPr>
            <a:spLocks noGrp="1" noChangeArrowheads="1"/>
          </p:cNvSpPr>
          <p:nvPr>
            <p:ph type="ctrTitle"/>
          </p:nvPr>
        </p:nvSpPr>
        <p:spPr>
          <a:xfrm>
            <a:off x="0" y="990600"/>
            <a:ext cx="8077200" cy="1470025"/>
          </a:xfrm>
        </p:spPr>
        <p:txBody>
          <a:bodyPr/>
          <a:lstStyle/>
          <a:p>
            <a:pPr eaLnBrk="1" hangingPunct="1">
              <a:defRPr/>
            </a:pPr>
            <a:r>
              <a:rPr lang="en-US" sz="6000">
                <a:effectLst>
                  <a:outerShdw blurRad="38100" dist="38100" dir="2700000" algn="tl">
                    <a:srgbClr val="FFFFFF"/>
                  </a:outerShdw>
                </a:effectLst>
                <a:latin typeface="Gill Sans Ultra Bold" pitchFamily="34" charset="0"/>
              </a:rPr>
              <a:t>The Emergence of Christianity</a:t>
            </a:r>
            <a:r>
              <a:rPr lang="en-US" sz="5400">
                <a:effectLst>
                  <a:outerShdw blurRad="38100" dist="38100" dir="2700000" algn="tl">
                    <a:srgbClr val="FFFFFF"/>
                  </a:outerShdw>
                </a:effectLst>
                <a:latin typeface="Gill Sans Ultra Bold" pitchFamily="34" charset="0"/>
              </a:rPr>
              <a:t> </a:t>
            </a: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55575" y="1295400"/>
            <a:ext cx="8915400" cy="4525963"/>
          </a:xfrm>
        </p:spPr>
        <p:txBody>
          <a:bodyPr/>
          <a:lstStyle/>
          <a:p>
            <a:pPr eaLnBrk="1" hangingPunct="1">
              <a:defRPr/>
            </a:pPr>
            <a:r>
              <a:rPr lang="en-US" sz="4000" b="1" dirty="0">
                <a:solidFill>
                  <a:schemeClr val="bg1"/>
                </a:solidFill>
                <a:effectLst>
                  <a:outerShdw blurRad="38100" dist="38100" dir="2700000" algn="tl">
                    <a:srgbClr val="000000"/>
                  </a:outerShdw>
                </a:effectLst>
              </a:rPr>
              <a:t>By 63 BC Roman  power had spread                                            to </a:t>
            </a:r>
            <a:r>
              <a:rPr lang="en-US" sz="4000" b="1" dirty="0">
                <a:solidFill>
                  <a:srgbClr val="00B0F0"/>
                </a:solidFill>
                <a:effectLst>
                  <a:outerShdw blurRad="38100" dist="38100" dir="2700000" algn="tl">
                    <a:srgbClr val="000000"/>
                  </a:outerShdw>
                </a:effectLst>
              </a:rPr>
              <a:t>Judea, </a:t>
            </a:r>
            <a:r>
              <a:rPr lang="en-US" sz="4000" b="1" dirty="0">
                <a:solidFill>
                  <a:schemeClr val="bg1"/>
                </a:solidFill>
                <a:effectLst>
                  <a:outerShdw blurRad="38100" dist="38100" dir="2700000" algn="tl">
                    <a:srgbClr val="000000"/>
                  </a:outerShdw>
                </a:effectLst>
              </a:rPr>
              <a:t>home of the Jewish people</a:t>
            </a:r>
          </a:p>
          <a:p>
            <a:pPr eaLnBrk="1" hangingPunct="1">
              <a:defRPr/>
            </a:pPr>
            <a:r>
              <a:rPr lang="en-US" sz="4000" b="1" dirty="0">
                <a:solidFill>
                  <a:schemeClr val="bg1"/>
                </a:solidFill>
                <a:effectLst>
                  <a:outerShdw blurRad="38100" dist="38100" dir="2700000" algn="tl">
                    <a:srgbClr val="000000"/>
                  </a:outerShdw>
                </a:effectLst>
              </a:rPr>
              <a:t>At this point                                                 Judea became                                                   part of the                                                Roman empire</a:t>
            </a:r>
          </a:p>
        </p:txBody>
      </p:sp>
      <p:sp>
        <p:nvSpPr>
          <p:cNvPr id="24578" name="Rectangle 2"/>
          <p:cNvSpPr>
            <a:spLocks noGrp="1" noChangeArrowheads="1"/>
          </p:cNvSpPr>
          <p:nvPr>
            <p:ph type="title"/>
          </p:nvPr>
        </p:nvSpPr>
        <p:spPr>
          <a:xfrm>
            <a:off x="0" y="274638"/>
            <a:ext cx="6705600" cy="1143000"/>
          </a:xfrm>
        </p:spPr>
        <p:txBody>
          <a:bodyPr/>
          <a:lstStyle/>
          <a:p>
            <a:pPr eaLnBrk="1" hangingPunct="1">
              <a:defRPr/>
            </a:pPr>
            <a:r>
              <a:rPr lang="en-US" sz="5000">
                <a:effectLst>
                  <a:outerShdw blurRad="38100" dist="38100" dir="2700000" algn="tl">
                    <a:srgbClr val="FFFFFF"/>
                  </a:outerShdw>
                </a:effectLst>
                <a:latin typeface="Gill Sans Ultra Bold" pitchFamily="34" charset="0"/>
              </a:rPr>
              <a:t>The Beginnings</a:t>
            </a:r>
          </a:p>
        </p:txBody>
      </p:sp>
      <p:pic>
        <p:nvPicPr>
          <p:cNvPr id="8196" name="Picture 6" descr="http://www.mitchellteachers.org/WorldHistory/AncientRome/Images/MapofRomanEmpireFirstCentury.jpg"/>
          <p:cNvPicPr>
            <a:picLocks noChangeAspect="1" noChangeArrowheads="1"/>
          </p:cNvPicPr>
          <p:nvPr/>
        </p:nvPicPr>
        <p:blipFill>
          <a:blip r:embed="rId3" cstate="print">
            <a:extLst>
              <a:ext uri="{28A0092B-C50C-407E-A947-70E740481C1C}">
                <a14:useLocalDpi xmlns:a14="http://schemas.microsoft.com/office/drawing/2010/main" val="0"/>
              </a:ext>
            </a:extLst>
          </a:blip>
          <a:srcRect l="4991" r="5292"/>
          <a:stretch>
            <a:fillRect/>
          </a:stretch>
        </p:blipFill>
        <p:spPr bwMode="auto">
          <a:xfrm>
            <a:off x="4191000" y="2819400"/>
            <a:ext cx="4879975" cy="352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28600" y="1600200"/>
            <a:ext cx="8915400" cy="4525963"/>
          </a:xfrm>
        </p:spPr>
        <p:txBody>
          <a:bodyPr/>
          <a:lstStyle/>
          <a:p>
            <a:pPr eaLnBrk="1" hangingPunct="1">
              <a:defRPr/>
            </a:pPr>
            <a:r>
              <a:rPr lang="en-US" sz="4000" b="1" dirty="0">
                <a:solidFill>
                  <a:schemeClr val="bg1"/>
                </a:solidFill>
                <a:effectLst>
                  <a:outerShdw blurRad="38100" dist="38100" dir="2700000" algn="tl">
                    <a:srgbClr val="000000"/>
                  </a:outerShdw>
                </a:effectLst>
              </a:rPr>
              <a:t>According to                                                </a:t>
            </a:r>
            <a:r>
              <a:rPr lang="en-US" sz="4000" b="1" dirty="0">
                <a:solidFill>
                  <a:srgbClr val="00B0F0"/>
                </a:solidFill>
                <a:effectLst>
                  <a:outerShdw blurRad="38100" dist="38100" dir="2700000" algn="tl">
                    <a:srgbClr val="000000"/>
                  </a:outerShdw>
                </a:effectLst>
              </a:rPr>
              <a:t>Biblical </a:t>
            </a:r>
            <a:r>
              <a:rPr lang="en-US" sz="4000" b="1" dirty="0">
                <a:solidFill>
                  <a:schemeClr val="bg1"/>
                </a:solidFill>
                <a:effectLst>
                  <a:outerShdw blurRad="38100" dist="38100" dir="2700000" algn="tl">
                    <a:srgbClr val="000000"/>
                  </a:outerShdw>
                </a:effectLst>
              </a:rPr>
              <a:t>tradition,                                              God had promised                                         that a </a:t>
            </a:r>
            <a:r>
              <a:rPr lang="en-US" sz="4000" b="1" dirty="0">
                <a:solidFill>
                  <a:srgbClr val="00B0F0"/>
                </a:solidFill>
                <a:effectLst>
                  <a:outerShdw blurRad="38100" dist="38100" dir="2700000" algn="tl">
                    <a:srgbClr val="000000"/>
                  </a:outerShdw>
                </a:effectLst>
              </a:rPr>
              <a:t>savior</a:t>
            </a:r>
            <a:r>
              <a:rPr lang="en-US" sz="4000" b="1" dirty="0">
                <a:solidFill>
                  <a:schemeClr val="bg1"/>
                </a:solidFill>
                <a:effectLst>
                  <a:outerShdw blurRad="38100" dist="38100" dir="2700000" algn="tl">
                    <a:srgbClr val="000000"/>
                  </a:outerShdw>
                </a:effectLst>
              </a:rPr>
              <a:t> known                                       as the Messiah                                                  would arrive &amp; restore the kingdom of the Jews</a:t>
            </a:r>
          </a:p>
          <a:p>
            <a:pPr eaLnBrk="1" hangingPunct="1">
              <a:defRPr/>
            </a:pPr>
            <a:endParaRPr lang="en-US" sz="4000" b="1" dirty="0">
              <a:solidFill>
                <a:schemeClr val="bg1"/>
              </a:solidFill>
              <a:effectLst>
                <a:outerShdw blurRad="38100" dist="38100" dir="2700000" algn="tl">
                  <a:srgbClr val="000000"/>
                </a:outerShdw>
              </a:effectLst>
            </a:endParaRPr>
          </a:p>
        </p:txBody>
      </p:sp>
      <p:pic>
        <p:nvPicPr>
          <p:cNvPr id="9219" name="Picture 5" descr="225px-Christus_Ravenna_Mosaic">
            <a:hlinkClick r:id="rId2" tooltip="Christus Ravenna Mosaic.jp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450" y="304800"/>
            <a:ext cx="3343275" cy="4191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p:nvPr>
        </p:nvSpPr>
        <p:spPr>
          <a:xfrm>
            <a:off x="0" y="274638"/>
            <a:ext cx="6477000" cy="1143000"/>
          </a:xfrm>
        </p:spPr>
        <p:txBody>
          <a:bodyPr/>
          <a:lstStyle/>
          <a:p>
            <a:pPr eaLnBrk="1" hangingPunct="1">
              <a:defRPr/>
            </a:pPr>
            <a:r>
              <a:rPr lang="en-US" sz="5000">
                <a:effectLst>
                  <a:outerShdw blurRad="38100" dist="38100" dir="2700000" algn="tl">
                    <a:srgbClr val="FFFFFF"/>
                  </a:outerShdw>
                </a:effectLst>
                <a:latin typeface="Gill Sans Ultra Bold" pitchFamily="34" charset="0"/>
              </a:rPr>
              <a:t>The Beginnings</a:t>
            </a: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z="5000" dirty="0">
                <a:effectLst>
                  <a:outerShdw blurRad="38100" dist="38100" dir="2700000" algn="tl">
                    <a:srgbClr val="FFFFFF"/>
                  </a:outerShdw>
                </a:effectLst>
                <a:latin typeface="Gill Sans Ultra Bold" pitchFamily="34" charset="0"/>
              </a:rPr>
              <a:t>The Beginnings</a:t>
            </a:r>
          </a:p>
        </p:txBody>
      </p:sp>
      <p:sp>
        <p:nvSpPr>
          <p:cNvPr id="30723" name="Rectangle 3"/>
          <p:cNvSpPr>
            <a:spLocks noGrp="1" noChangeArrowheads="1"/>
          </p:cNvSpPr>
          <p:nvPr>
            <p:ph type="body" idx="1"/>
          </p:nvPr>
        </p:nvSpPr>
        <p:spPr>
          <a:xfrm>
            <a:off x="228600" y="1143000"/>
            <a:ext cx="8610600" cy="1828800"/>
          </a:xfrm>
        </p:spPr>
        <p:txBody>
          <a:bodyPr/>
          <a:lstStyle/>
          <a:p>
            <a:pPr eaLnBrk="1" hangingPunct="1">
              <a:defRPr/>
            </a:pPr>
            <a:r>
              <a:rPr lang="en-US" sz="4000" b="1" dirty="0">
                <a:solidFill>
                  <a:schemeClr val="bg1"/>
                </a:solidFill>
                <a:effectLst>
                  <a:outerShdw blurRad="38100" dist="38100" dir="2700000" algn="tl">
                    <a:srgbClr val="000000"/>
                  </a:outerShdw>
                </a:effectLst>
              </a:rPr>
              <a:t>A Jew named </a:t>
            </a:r>
            <a:r>
              <a:rPr lang="en-US" sz="4000" b="1" dirty="0">
                <a:solidFill>
                  <a:srgbClr val="00B0F0"/>
                </a:solidFill>
                <a:effectLst>
                  <a:outerShdw blurRad="38100" dist="38100" dir="2700000" algn="tl">
                    <a:srgbClr val="000000"/>
                  </a:outerShdw>
                </a:effectLst>
              </a:rPr>
              <a:t>Jesus</a:t>
            </a:r>
            <a:r>
              <a:rPr lang="en-US" sz="4000" b="1" dirty="0">
                <a:solidFill>
                  <a:schemeClr val="bg1"/>
                </a:solidFill>
                <a:effectLst>
                  <a:outerShdw blurRad="38100" dist="38100" dir="2700000" algn="tl">
                    <a:srgbClr val="000000"/>
                  </a:outerShdw>
                </a:effectLst>
              </a:rPr>
              <a:t> was born sometime between 6 &amp; 4 BC; raised in the village of Nazareth</a:t>
            </a:r>
          </a:p>
        </p:txBody>
      </p:sp>
      <p:sp>
        <p:nvSpPr>
          <p:cNvPr id="4" name="Rectangle 3"/>
          <p:cNvSpPr txBox="1">
            <a:spLocks noChangeArrowheads="1"/>
          </p:cNvSpPr>
          <p:nvPr/>
        </p:nvSpPr>
        <p:spPr bwMode="auto">
          <a:xfrm>
            <a:off x="243114" y="3124200"/>
            <a:ext cx="8610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2800" b="1" kern="0" dirty="0">
                <a:solidFill>
                  <a:schemeClr val="bg1"/>
                </a:solidFill>
                <a:effectLst>
                  <a:outerShdw blurRad="38100" dist="38100" dir="2700000" algn="tl">
                    <a:srgbClr val="000000"/>
                  </a:outerShdw>
                </a:effectLst>
                <a:latin typeface="Segoe Print" panose="02000600000000000000" pitchFamily="2" charset="0"/>
              </a:rPr>
              <a:t>At about the age of 30, Jesus began to preach.  His message included many ideas from Jewish traditions, such as principles of the 10 Commandments and belief in one God.  According to Jesus’ apostles (close followers), he performed many miracles.  His fame grew, and some believed him to believe the long-awaited Messiah.</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z="5000">
                <a:effectLst>
                  <a:outerShdw blurRad="38100" dist="38100" dir="2700000" algn="tl">
                    <a:srgbClr val="FFFFFF"/>
                  </a:outerShdw>
                </a:effectLst>
                <a:latin typeface="Gill Sans Ultra Bold" pitchFamily="34" charset="0"/>
              </a:rPr>
              <a:t>The Beginnings</a:t>
            </a:r>
          </a:p>
        </p:txBody>
      </p:sp>
      <p:sp>
        <p:nvSpPr>
          <p:cNvPr id="30723" name="Rectangle 3"/>
          <p:cNvSpPr>
            <a:spLocks noGrp="1" noChangeArrowheads="1"/>
          </p:cNvSpPr>
          <p:nvPr>
            <p:ph type="body" idx="1"/>
          </p:nvPr>
        </p:nvSpPr>
        <p:spPr>
          <a:xfrm>
            <a:off x="190500" y="1447800"/>
            <a:ext cx="8610600" cy="5029200"/>
          </a:xfrm>
        </p:spPr>
        <p:txBody>
          <a:bodyPr/>
          <a:lstStyle/>
          <a:p>
            <a:pPr eaLnBrk="1" hangingPunct="1">
              <a:defRPr/>
            </a:pPr>
            <a:r>
              <a:rPr lang="en-US" sz="4000" b="1" dirty="0">
                <a:solidFill>
                  <a:schemeClr val="bg1"/>
                </a:solidFill>
                <a:effectLst>
                  <a:outerShdw blurRad="38100" dist="38100" dir="2700000" algn="tl">
                    <a:srgbClr val="000000"/>
                  </a:outerShdw>
                </a:effectLst>
              </a:rPr>
              <a:t>Taught disciples that people must love God, their</a:t>
            </a:r>
            <a:r>
              <a:rPr lang="en-US" sz="4000" b="1" dirty="0">
                <a:solidFill>
                  <a:srgbClr val="00B0F0"/>
                </a:solidFill>
                <a:effectLst>
                  <a:outerShdw blurRad="38100" dist="38100" dir="2700000" algn="tl">
                    <a:srgbClr val="000000"/>
                  </a:outerShdw>
                </a:effectLst>
              </a:rPr>
              <a:t> </a:t>
            </a:r>
            <a:r>
              <a:rPr lang="en-US" sz="4000" b="1" dirty="0">
                <a:solidFill>
                  <a:schemeClr val="bg1"/>
                </a:solidFill>
                <a:effectLst>
                  <a:outerShdw blurRad="38100" dist="38100" dir="2700000" algn="tl">
                    <a:srgbClr val="000000"/>
                  </a:outerShdw>
                </a:effectLst>
              </a:rPr>
              <a:t>neighbors, their </a:t>
            </a:r>
            <a:r>
              <a:rPr lang="en-US" sz="4000" b="1" dirty="0">
                <a:solidFill>
                  <a:srgbClr val="00B0F0"/>
                </a:solidFill>
                <a:effectLst>
                  <a:outerShdw blurRad="38100" dist="38100" dir="2700000" algn="tl">
                    <a:srgbClr val="000000"/>
                  </a:outerShdw>
                </a:effectLst>
              </a:rPr>
              <a:t>enemies</a:t>
            </a:r>
            <a:r>
              <a:rPr lang="en-US" sz="4000" b="1" dirty="0">
                <a:solidFill>
                  <a:schemeClr val="bg1"/>
                </a:solidFill>
                <a:effectLst>
                  <a:outerShdw blurRad="38100" dist="38100" dir="2700000" algn="tl">
                    <a:srgbClr val="000000"/>
                  </a:outerShdw>
                </a:effectLst>
              </a:rPr>
              <a:t> &amp; themselves</a:t>
            </a:r>
          </a:p>
        </p:txBody>
      </p:sp>
      <p:sp>
        <p:nvSpPr>
          <p:cNvPr id="4" name="Rectangle 3"/>
          <p:cNvSpPr txBox="1">
            <a:spLocks noChangeArrowheads="1"/>
          </p:cNvSpPr>
          <p:nvPr/>
        </p:nvSpPr>
        <p:spPr bwMode="auto">
          <a:xfrm>
            <a:off x="304800" y="3581400"/>
            <a:ext cx="8382000" cy="226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4000" b="1" kern="0" dirty="0">
                <a:solidFill>
                  <a:schemeClr val="bg1"/>
                </a:solidFill>
                <a:effectLst>
                  <a:outerShdw blurRad="38100" dist="38100" dir="2700000" algn="tl">
                    <a:srgbClr val="000000"/>
                  </a:outerShdw>
                </a:effectLst>
              </a:rPr>
              <a:t>“</a:t>
            </a:r>
            <a:r>
              <a:rPr lang="en-US" sz="3600" b="1" kern="0" dirty="0">
                <a:solidFill>
                  <a:schemeClr val="bg1"/>
                </a:solidFill>
                <a:effectLst>
                  <a:outerShdw blurRad="38100" dist="38100" dir="2700000" algn="tl">
                    <a:srgbClr val="000000"/>
                  </a:outerShdw>
                </a:effectLst>
                <a:latin typeface="Segoe Print" panose="02000600000000000000" pitchFamily="2" charset="0"/>
              </a:rPr>
              <a:t>Blessed are the meek, for they shall inherit the Earth</a:t>
            </a:r>
            <a:r>
              <a:rPr lang="en-US" sz="4000" b="1" kern="0" dirty="0">
                <a:solidFill>
                  <a:schemeClr val="bg1"/>
                </a:solidFill>
                <a:effectLst>
                  <a:outerShdw blurRad="38100" dist="38100" dir="2700000" algn="tl">
                    <a:srgbClr val="000000"/>
                  </a:outerShdw>
                </a:effectLst>
              </a:rPr>
              <a:t>…”</a:t>
            </a:r>
          </a:p>
          <a:p>
            <a:pPr eaLnBrk="1" hangingPunct="1">
              <a:defRPr/>
            </a:pPr>
            <a:r>
              <a:rPr lang="en-US" sz="4000" b="1" kern="0" dirty="0">
                <a:solidFill>
                  <a:schemeClr val="bg1"/>
                </a:solidFill>
                <a:effectLst>
                  <a:outerShdw blurRad="38100" dist="38100" dir="2700000" algn="tl">
                    <a:srgbClr val="000000"/>
                  </a:outerShdw>
                </a:effectLst>
              </a:rPr>
              <a:t>Who would this appeal to? Why?</a:t>
            </a:r>
          </a:p>
          <a:p>
            <a:pPr eaLnBrk="1" hangingPunct="1">
              <a:defRPr/>
            </a:pPr>
            <a:r>
              <a:rPr lang="en-US" sz="4000" b="1" kern="0" dirty="0">
                <a:solidFill>
                  <a:schemeClr val="bg1"/>
                </a:solidFill>
                <a:effectLst>
                  <a:outerShdw blurRad="38100" dist="38100" dir="2700000" algn="tl">
                    <a:srgbClr val="000000"/>
                  </a:outerShdw>
                </a:effectLst>
              </a:rPr>
              <a:t>Who would this threaten? Why?</a:t>
            </a:r>
          </a:p>
          <a:p>
            <a:pPr eaLnBrk="1" hangingPunct="1">
              <a:defRPr/>
            </a:pPr>
            <a:endParaRPr lang="en-US" kern="0" dirty="0"/>
          </a:p>
        </p:txBody>
      </p:sp>
    </p:spTree>
    <p:extLst>
      <p:ext uri="{BB962C8B-B14F-4D97-AF65-F5344CB8AC3E}">
        <p14:creationId xmlns:p14="http://schemas.microsoft.com/office/powerpoint/2010/main" val="357451943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1976</TotalTime>
  <Words>849</Words>
  <Application>Microsoft Office PowerPoint</Application>
  <PresentationFormat>On-screen Show (4:3)</PresentationFormat>
  <Paragraphs>93</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Gill Sans Ultra Bold</vt:lpstr>
      <vt:lpstr>Palatino Linotype</vt:lpstr>
      <vt:lpstr>Segoe Print</vt:lpstr>
      <vt:lpstr>Default Design</vt:lpstr>
      <vt:lpstr>Religion in the Roman Empire</vt:lpstr>
      <vt:lpstr>Religion in the Empire</vt:lpstr>
      <vt:lpstr>PowerPoint Presentation</vt:lpstr>
      <vt:lpstr>Religion in the Empire</vt:lpstr>
      <vt:lpstr>The Emergence of Christianity </vt:lpstr>
      <vt:lpstr>The Beginnings</vt:lpstr>
      <vt:lpstr>The Beginnings</vt:lpstr>
      <vt:lpstr>The Beginnings</vt:lpstr>
      <vt:lpstr>The Beginnings</vt:lpstr>
      <vt:lpstr>The Beginnings</vt:lpstr>
      <vt:lpstr>The Spread of Christianity</vt:lpstr>
      <vt:lpstr>Spread of Christianity</vt:lpstr>
      <vt:lpstr>Spread of Christianity</vt:lpstr>
      <vt:lpstr>Spread of Christianity</vt:lpstr>
      <vt:lpstr>Spread of Christianity</vt:lpstr>
      <vt:lpstr>Spread of Christianity</vt:lpstr>
      <vt:lpstr>Early Christians in the Roman Empire</vt:lpstr>
      <vt:lpstr>Early Christians</vt:lpstr>
      <vt:lpstr>Early Christians</vt:lpstr>
      <vt:lpstr>Early Christians </vt:lpstr>
      <vt:lpstr>Early Christians</vt:lpstr>
      <vt:lpstr>Early Christians</vt:lpstr>
      <vt:lpstr>Early Christians</vt:lpstr>
      <vt:lpstr>Early Christians</vt:lpstr>
      <vt:lpstr>PowerPoint Presentation</vt:lpstr>
      <vt:lpstr>In a Nutshell…</vt:lpstr>
      <vt:lpstr>The Basics</vt:lpstr>
      <vt:lpstr>The Basics</vt:lpstr>
      <vt:lpstr>The Basics</vt:lpstr>
    </vt:vector>
  </TitlesOfParts>
  <Company>FCBOE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in the Roman Empire</dc:title>
  <dc:creator>Test</dc:creator>
  <cp:lastModifiedBy>John Burgess</cp:lastModifiedBy>
  <cp:revision>60</cp:revision>
  <dcterms:created xsi:type="dcterms:W3CDTF">2007-10-03T21:18:34Z</dcterms:created>
  <dcterms:modified xsi:type="dcterms:W3CDTF">2019-09-03T15:23:38Z</dcterms:modified>
</cp:coreProperties>
</file>