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86" r:id="rId4"/>
    <p:sldId id="287" r:id="rId5"/>
    <p:sldId id="281" r:id="rId6"/>
    <p:sldId id="262" r:id="rId7"/>
    <p:sldId id="257" r:id="rId8"/>
    <p:sldId id="276" r:id="rId9"/>
    <p:sldId id="290" r:id="rId10"/>
    <p:sldId id="288" r:id="rId11"/>
    <p:sldId id="258" r:id="rId12"/>
    <p:sldId id="259" r:id="rId13"/>
    <p:sldId id="277" r:id="rId14"/>
    <p:sldId id="298" r:id="rId15"/>
    <p:sldId id="282" r:id="rId16"/>
    <p:sldId id="283" r:id="rId17"/>
    <p:sldId id="284" r:id="rId18"/>
    <p:sldId id="292" r:id="rId19"/>
    <p:sldId id="293" r:id="rId20"/>
    <p:sldId id="260" r:id="rId21"/>
    <p:sldId id="278" r:id="rId22"/>
    <p:sldId id="267" r:id="rId23"/>
    <p:sldId id="275" r:id="rId24"/>
    <p:sldId id="268" r:id="rId25"/>
    <p:sldId id="294" r:id="rId26"/>
    <p:sldId id="295" r:id="rId27"/>
    <p:sldId id="265" r:id="rId28"/>
    <p:sldId id="296" r:id="rId29"/>
    <p:sldId id="269" r:id="rId30"/>
    <p:sldId id="297" r:id="rId31"/>
    <p:sldId id="270" r:id="rId32"/>
    <p:sldId id="271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fornian FB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5" autoAdjust="0"/>
    <p:restoredTop sz="91394" autoAdjust="0"/>
  </p:normalViewPr>
  <p:slideViewPr>
    <p:cSldViewPr>
      <p:cViewPr varScale="1">
        <p:scale>
          <a:sx n="61" d="100"/>
          <a:sy n="61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11AB68-29E7-4168-B2BD-9724194CD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5DDC-D840-4386-8563-0C7AF98ED70C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A71F7-4231-429D-8904-92DC44A0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E94E-A9C5-41FA-8DF2-014E59F4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F4B9-213B-45AD-A976-736F7BE9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5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5AC5-2119-47ED-8AA1-F7A61B0FB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1CDC-8DA5-42E2-A509-737513396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232F-BA99-42A5-A954-7859A1557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4C0B-B93C-4CA5-BE77-18040B7C7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DFE5-06EC-437C-999B-D9124E17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4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C3A5-672D-4F99-A821-33A56C1B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1C14-441D-46B5-A53E-91532527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860E-D3FB-465C-872F-D27AC1B4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36E5-FB7D-4626-9675-0DB8BF32E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9BF0-B6B6-47C8-851C-DBA00848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F95E30-CAD7-4F2C-8998-CEB7C585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fornian FB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e/e2/NAMA_Akrotiri_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13&amp;v=B-Gu2y1ZRj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RwhX0w4GIg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2/NAMA_Akrotiri_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i053La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73300"/>
            <a:ext cx="6515100" cy="4384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915400" cy="2667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1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Early Aegean Civilization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359px-Mycenaean_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28600"/>
            <a:ext cx="3606800" cy="640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9" descr="gran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5176838" cy="3709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620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11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Mycenaean Civilization</a:t>
            </a:r>
          </a:p>
        </p:txBody>
      </p:sp>
    </p:spTree>
    <p:extLst>
      <p:ext uri="{BB962C8B-B14F-4D97-AF65-F5344CB8AC3E}">
        <p14:creationId xmlns:p14="http://schemas.microsoft.com/office/powerpoint/2010/main" val="32793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Mycenaean Civilization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Mycenae was settled in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2000 BC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A warrior-king ruled Mycenae, as well as the surrounding villages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MILITARISTIC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Dominated from 1600 to 1100 BC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 1500 BC the                           </a:t>
            </a:r>
            <a:r>
              <a:rPr lang="en-US" sz="4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Mycenaeans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came                                      in contact with                                 Minoan civilization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Minoans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had a                                     very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LARGE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impact on Mycenaean civilization</a:t>
            </a:r>
          </a:p>
        </p:txBody>
      </p:sp>
      <p:pic>
        <p:nvPicPr>
          <p:cNvPr id="12291" name="Picture 5" descr="Image:NAMA Akrotiri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400425" cy="464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Mycenaean Civilization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Mycenaean Civilization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From the Minoans the </a:t>
            </a:r>
            <a:r>
              <a:rPr lang="en-US" sz="46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Mycenaeans</a:t>
            </a: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 adopted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: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Seaborne trade,                                      Minoan system                                                of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writing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                                          Minoan art, etc.</a:t>
            </a:r>
          </a:p>
          <a:p>
            <a:pPr eaLnBrk="1" hangingPunct="1">
              <a:defRPr/>
            </a:pPr>
            <a:endParaRPr lang="en-US" sz="4600" dirty="0">
              <a:latin typeface="Berlin Sans FB" pitchFamily="34" charset="0"/>
            </a:endParaRPr>
          </a:p>
        </p:txBody>
      </p:sp>
      <p:pic>
        <p:nvPicPr>
          <p:cNvPr id="13316" name="Picture 5" descr="MinoanMedMap3000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343400" cy="3779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D70A4-2E11-4532-8EED-F9583C772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5C8B5-7513-439F-811B-DAC98218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Linear 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www.mlahanas.de/Greeks/Arts/Minoan/BullJum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r="1538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100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Minoan Bull Leaping…</a:t>
            </a:r>
            <a:endParaRPr lang="en-US" sz="3100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lahanas.de/Greeks/Arts/Minoan/Leap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.flickr.com/53/193675546_3815f07c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1000" y="304800"/>
            <a:ext cx="3200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Modern day Spanish Recortador continues the bull leaping tradition that goes back to the legendary King Minos from Crete ‘s Minoan civilization. A Recortador jumping over a wild cow during a show in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Pamplona, Spain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on July 8,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rojanHorse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9697"/>
            <a:ext cx="2701925" cy="2008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Dorian Invasions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About 1200BC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, Mycenaeans      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fought a 10 year war against                              Troy (Anatolia) – Legend of the Trojan Horse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After the Trojan War Mycenaean civilization eventually collapsed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In 1200 BC the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Dorian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people moved into Mycenae</a:t>
            </a:r>
            <a:r>
              <a:rPr lang="en-US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1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The </a:t>
            </a:r>
            <a:r>
              <a:rPr lang="en-US" sz="4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Dorians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 were                                                  MUCH LESS                                    advanced than the                      </a:t>
            </a:r>
            <a:r>
              <a:rPr lang="en-US" sz="4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Mycenaeans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Resulted in the temporary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decline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 of Greek culture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  <a:p>
            <a:pPr eaLnBrk="1" hangingPunct="1">
              <a:defRPr/>
            </a:pPr>
            <a:endParaRPr lang="en-US" sz="4000" dirty="0"/>
          </a:p>
        </p:txBody>
      </p:sp>
      <p:pic>
        <p:nvPicPr>
          <p:cNvPr id="20483" name="Picture 5" descr="greekhistoryof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048000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Dorian Invasions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7467600" y="228600"/>
            <a:ext cx="1447800" cy="1295400"/>
          </a:xfrm>
          <a:prstGeom prst="cloudCallout">
            <a:avLst>
              <a:gd name="adj1" fmla="val -75185"/>
              <a:gd name="adj2" fmla="val 283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Doh!</a:t>
            </a:r>
          </a:p>
        </p:txBody>
      </p:sp>
    </p:spTree>
    <p:extLst>
      <p:ext uri="{BB962C8B-B14F-4D97-AF65-F5344CB8AC3E}">
        <p14:creationId xmlns:p14="http://schemas.microsoft.com/office/powerpoint/2010/main" val="15477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uropeanuniontravel.net/european-union-travel-Zakynthos-Beach-Greece-AdamosMaxi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Why does it matter?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contact between the </a:t>
            </a:r>
            <a:r>
              <a:rPr lang="en-US" sz="4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Mycenaeans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&amp; the Minoans formed the core of Greek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culture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(i.e. religious practices, art, politics, literature…)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The foundation of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Western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Civilization…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orinth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2913"/>
            <a:ext cx="6496050" cy="4906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915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11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The City-State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Rise of the City-State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Polis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Fundamental political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unit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 of ancient Greece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Made up of a city &amp; its surrounding land; generally home to less than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10,000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Acropolis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: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A fortified                               hilltop where                                        Greek citizens                                gathered to                                         discuss societal                                                    &amp;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political issues</a:t>
            </a:r>
            <a:endParaRPr lang="en-US" sz="4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23555" name="Picture 5" descr="Acropolis from Filopappou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0" cy="335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Rise of the City-State</a:t>
            </a:r>
          </a:p>
        </p:txBody>
      </p:sp>
      <p:pic>
        <p:nvPicPr>
          <p:cNvPr id="6" name="Picture 2" descr="http://www.google.com/url?sa=i&amp;source=images&amp;cd=&amp;docid=VouLcNONO8I0tM&amp;tbnid=yQUnLUGISe3nTM&amp;ved=0CAUQjBw&amp;url=http%3A%2F%2Fwww.natgeocreative.com%2Fcomp%2FZ0%2F590%2F559394.jpg&amp;ei=dmgLVI_5JtiqyASww4DQDg&amp;psig=AFQjCNG0Zlrnhi_pusZ4XPsKbTATYfqMUw&amp;ust=14101201827354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2" y="2964639"/>
            <a:ext cx="4419600" cy="2875828"/>
          </a:xfrm>
          <a:prstGeom prst="rect">
            <a:avLst/>
          </a:prstGeom>
          <a:noFill/>
          <a:ln w="28575">
            <a:solidFill>
              <a:srgbClr val="00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common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                                             political                                            structure in ancient Greece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Individual city–states experimented with different forms of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government</a:t>
            </a:r>
          </a:p>
          <a:p>
            <a:pPr eaLnBrk="1" hangingPunct="1">
              <a:buFontTx/>
              <a:buNone/>
              <a:defRPr/>
            </a:pP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24579" name="Picture 5" descr="court~s6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0" cy="274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Political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029200" cy="46783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>
                <a:latin typeface="Segoe Print" panose="02000600000000000000" pitchFamily="2" charset="0"/>
              </a:rPr>
              <a:t>What is the meaning of the word “Government”?</a:t>
            </a:r>
            <a:r>
              <a:rPr lang="en-US" altLang="en-US" sz="2400" b="1" dirty="0">
                <a:solidFill>
                  <a:schemeClr val="bg1"/>
                </a:solidFill>
              </a:rPr>
              <a:t> particular community or place.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400" b="1" dirty="0"/>
          </a:p>
          <a:p>
            <a:pPr marL="533400" indent="-533400" eaLnBrk="1" hangingPunct="1">
              <a:buFontTx/>
              <a:buNone/>
            </a:pPr>
            <a:r>
              <a:rPr lang="en-US" altLang="en-US" sz="2400" dirty="0"/>
              <a:t>2.   </a:t>
            </a:r>
            <a:r>
              <a:rPr lang="en-US" altLang="en-US" sz="2400" dirty="0">
                <a:latin typeface="Segoe Print" panose="02000600000000000000" pitchFamily="2" charset="0"/>
              </a:rPr>
              <a:t>What types of government exist in the modern world?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400" dirty="0">
              <a:latin typeface="Segoe Print" panose="02000600000000000000" pitchFamily="2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400" dirty="0"/>
              <a:t>3.   </a:t>
            </a:r>
            <a:r>
              <a:rPr lang="en-US" altLang="en-US" sz="2400" dirty="0">
                <a:latin typeface="Segoe Print" panose="02000600000000000000" pitchFamily="2" charset="0"/>
              </a:rPr>
              <a:t>What type of government does the United States have, and where did it originate?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sz="2400" dirty="0">
              <a:latin typeface="Segoe Print" panose="02000600000000000000" pitchFamily="2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n-US" altLang="en-US" sz="2400" dirty="0"/>
          </a:p>
        </p:txBody>
      </p:sp>
      <p:pic>
        <p:nvPicPr>
          <p:cNvPr id="2052" name="Picture 7" descr="governm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Thinking Questions…</a:t>
            </a:r>
          </a:p>
        </p:txBody>
      </p:sp>
    </p:spTree>
    <p:extLst>
      <p:ext uri="{BB962C8B-B14F-4D97-AF65-F5344CB8AC3E}">
        <p14:creationId xmlns:p14="http://schemas.microsoft.com/office/powerpoint/2010/main" val="9515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orinth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2913"/>
            <a:ext cx="6496050" cy="4906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836" y="150813"/>
            <a:ext cx="8915400" cy="3124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Types of Gov’t in Ancient Greece</a:t>
            </a:r>
          </a:p>
        </p:txBody>
      </p:sp>
    </p:spTree>
    <p:extLst>
      <p:ext uri="{BB962C8B-B14F-4D97-AF65-F5344CB8AC3E}">
        <p14:creationId xmlns:p14="http://schemas.microsoft.com/office/powerpoint/2010/main" val="29388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Monarchy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 is in the hands                                   of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one person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; KING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Citizens pay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taxes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 obey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laws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, &amp; depend on kings for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protection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; kings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inherit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their power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Practiced in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Mycenae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(2000 BC)</a:t>
            </a:r>
          </a:p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Modern Day?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 Saudi Arabia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651125" cy="2809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2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Aristocracy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 is in the hands of the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NOBILITY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Hereditary rule based on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social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rank &amp; wealth</a:t>
            </a:r>
          </a:p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Practiced in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Athens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prior to 594 BC</a:t>
            </a:r>
          </a:p>
          <a:p>
            <a:pPr eaLnBrk="1" hangingPunct="1"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Modern Day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 Great Britain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(House of Lords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dolmenyachts.com/wp-content/uploads/2012/01/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ebater.org.uk/wp-content/uploads/2013/10/lo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r="17821"/>
          <a:stretch/>
        </p:blipFill>
        <p:spPr bwMode="auto">
          <a:xfrm>
            <a:off x="0" y="0"/>
            <a:ext cx="9144000" cy="68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s.telegraph.co.uk/news/files/2012/07/l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28904"/>
            <a:ext cx="5067300" cy="31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60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Oligarchy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 is in the hands of                       a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small group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citizens; rule based on wealth or ability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Controls the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military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Practiced in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Sparta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by 500 BC</a:t>
            </a:r>
          </a:p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Modern Day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 Pakistan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0" y="152400"/>
            <a:ext cx="2196662" cy="2196662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Direct Democracy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Power is in the hands of the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citizens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; rule is based on citizenship</a:t>
            </a:r>
          </a:p>
          <a:p>
            <a:pPr eaLnBrk="1" hangingPunct="1">
              <a:defRPr/>
            </a:pP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Majority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rule decides vote; all citizens can participate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Practiced in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Athens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by 500 BC</a:t>
            </a:r>
          </a:p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Modern Day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 Are there any???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travelblog.com/wp-content/uploads/2012/03/mikon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hysical map_of_Ancient_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53340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How did Geography help shape the ancient Greek civilization?</a:t>
            </a:r>
            <a:br>
              <a:rPr lang="en-US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C:\Program Files\Microsoft Office XP\Media\CntCD1\ClipArt2\j02157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12382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84 0.01527 C 0.10382 0.00995 0.09722 0.01203 0.11146 0.00971 C 0.12691 0.01041 0.14253 0.01041 0.15798 0.01156 C 0.16146 0.0118 0.16719 0.01781 0.16927 0.02105 C 0.17187 0.02498 0.17639 0.034 0.17639 0.034 C 0.17726 0.0377 0.1783 0.04163 0.17917 0.04533 C 0.17969 0.04718 0.18055 0.05088 0.18055 0.05088 C 0.18003 0.05782 0.18021 0.06499 0.17917 0.07169 C 0.1783 0.07655 0.17378 0.08395 0.17205 0.08858 C 0.17135 0.09043 0.17153 0.09251 0.17066 0.09413 C 0.16962 0.09598 0.16788 0.09667 0.16649 0.09783 C 0.16597 0.09968 0.1658 0.10176 0.1651 0.10338 C 0.16441 0.105 0.16285 0.10569 0.16215 0.10731 C 0.15885 0.1161 0.15694 0.12766 0.15521 0.13737 C 0.15573 0.14917 0.1559 0.16119 0.1566 0.17299 C 0.15746 0.18987 0.16042 0.22248 0.17205 0.23289 C 0.17743 0.25532 0.22413 0.24607 0.22413 0.24607 C 0.22691 0.24723 0.22986 0.24861 0.23264 0.24977 C 0.23489 0.2507 0.23333 0.25625 0.23403 0.25925 C 0.23472 0.26318 0.23594 0.26688 0.2368 0.27058 C 0.23923 0.2803 0.24375 0.28469 0.25087 0.28747 C 0.25833 0.29394 0.25955 0.29302 0.26927 0.29117 C 0.27205 0.29186 0.27517 0.29163 0.27778 0.29302 C 0.28542 0.29718 0.28819 0.30366 0.29601 0.3062 C 0.3 0.31429 0.29982 0.32308 0.30173 0.33233 C 0.30243 0.34112 0.30191 0.35708 0.30729 0.36425 C 0.31476 0.37419 0.33125 0.37465 0.34114 0.37558 C 0.35798 0.37697 0.375 0.37812 0.39184 0.37928 C 0.40104 0.38182 0.3993 0.38437 0.40729 0.38876 C 0.41007 0.39015 0.4158 0.39246 0.4158 0.39246 C 0.41892 0.3957 0.42344 0.39732 0.42552 0.40171 C 0.42708 0.40518 0.42847 0.41305 0.42847 0.41305 C 0.42986 0.43132 0.43073 0.45583 0.43819 0.47132 C 0.43715 0.48821 0.43837 0.50717 0.43125 0.52197 C 0.42847 0.53631 0.42083 0.54949 0.41285 0.55944 C 0.40937 0.57331 0.40052 0.58141 0.39045 0.58557 C 0.3875 0.58673 0.38472 0.58811 0.38194 0.5895 C 0.38055 0.5902 0.37778 0.59135 0.37778 0.59135 C 0.36458 0.59066 0.35121 0.59205 0.33819 0.5895 C 0.33333 0.58858 0.33021 0.5821 0.32552 0.58002 C 0.31597 0.57146 0.32031 0.57401 0.31285 0.57077 C 0.30937 0.56753 0.3066 0.56268 0.30312 0.55944 C 0.30208 0.55851 0.29375 0.55597 0.29323 0.55574 C 0.28663 0.55319 0.29097 0.55435 0.28333 0.54996 C 0.27673 0.54602 0.2691 0.54556 0.26215 0.5444 C 0.24705 0.5377 0.26805 0.54649 0.22708 0.5407 C 0.21614 0.53909 0.20573 0.53007 0.19462 0.52937 C 0.13941 0.52544 0.08385 0.52428 0.02847 0.52197 C 0.01232 0.52012 -0.00365 0.51596 -0.01945 0.51064 C -0.06233 0.51318 -0.04462 0.5037 -0.06024 0.53122 C -0.06233 0.53885 -0.06493 0.54186 -0.06875 0.54811 C -0.06997 0.54996 -0.07205 0.55666 -0.07448 0.55759 C -0.07761 0.55897 -0.0809 0.55874 -0.0842 0.55944 C -0.09566 0.56429 -0.08837 0.56568 -0.10399 0.56314 C -0.10643 0.57956 -0.10972 0.57447 -0.12361 0.57632 C -0.17014 0.57539 -0.20903 0.57401 -0.2533 0.57077 C -0.28663 0.56522 -0.24358 0.57193 -0.31389 0.56684 C -0.31979 0.56638 -0.32396 0.55805 -0.32934 0.55574 C -0.33611 0.54949 -0.34306 0.54834 -0.34913 0.5407 C -0.35174 0.52637 -0.35851 0.51573 -0.36736 0.50694 C -0.37188 0.49769 -0.37934 0.49144 -0.38715 0.48821 C -0.39184 0.4815 -0.39879 0.48219 -0.40538 0.48058 C -0.41563 0.47132 -0.43021 0.47248 -0.44202 0.47132 C -0.4474 0.46924 -0.45139 0.46786 -0.45608 0.46369 C -0.45903 0.4519 -0.45521 0.46462 -0.46181 0.45236 C -0.46302 0.45005 -0.4632 0.44681 -0.46458 0.44496 C -0.46563 0.44357 -0.46736 0.4438 -0.46875 0.44311 C -0.47188 0.43687 -0.47552 0.43525 -0.47726 0.42808 C -0.47622 0.40703 -0.47761 0.38992 -0.46181 0.38298 C -0.45955 0.38021 -0.45677 0.37835 -0.45469 0.37558 C -0.44879 0.36749 -0.45139 0.36749 -0.44202 0.36425 C -0.43785 0.36055 -0.43542 0.35708 -0.43073 0.355 C -0.4125 0.35638 -0.39531 0.35823 -0.37726 0.35292 C -0.37066 0.34713 -0.36302 0.34205 -0.35747 0.33418 C -0.35695 0.33233 -0.35695 0.33025 -0.35608 0.32863 C -0.35504 0.32678 -0.35208 0.32724 -0.35191 0.32493 C -0.35 0.29996 -0.35365 0.26156 -0.37448 0.25162 C -0.37795 0.24468 -0.3809 0.24561 -0.38559 0.24052 C -0.38802 0.23798 -0.38889 0.23358 -0.39132 0.23104 C -0.39254 0.22988 -0.39427 0.23011 -0.39549 0.22919 C -0.39844 0.22711 -0.40174 0.22502 -0.40399 0.22179 C -0.40781 0.21647 -0.40851 0.21277 -0.41389 0.21045 C -0.41632 0.20537 -0.41927 0.20005 -0.42222 0.19542 C -0.42257 0.19473 -0.42847 0.18756 -0.42934 0.18594 C -0.43472 0.17484 -0.42882 0.18155 -0.43629 0.17484 C -0.44323 0.16096 -0.43924 0.16628 -0.44757 0.15796 C -0.44861 0.15403 -0.45156 0.15079 -0.45191 0.14663 C -0.45261 0.13599 -0.45104 0.12581 -0.4434 0.12234 C -0.43768 0.11055 -0.4441 0.12188 -0.43629 0.11286 C -0.42552 0.10037 -0.42465 0.09551 -0.40955 0.09228 C -0.40469 0.0902 -0.40261 0.0865 -0.39827 0.0828 C -0.39774 0.08095 -0.39688 0.0791 -0.39688 0.07724 C -0.39688 0.06915 -0.39705 0.06082 -0.39827 0.05273 C -0.39861 0.05088 -0.40035 0.05042 -0.40122 0.04903 C -0.4125 0.03076 -0.42257 0.03724 -0.4434 0.03585 C -0.44896 0.02845 -0.45382 0.02105 -0.46024 0.01527 C -0.46667 -0.00185 -0.4625 0.00324 -0.47014 -0.00347 C -0.47344 -0.00994 -0.47899 -0.01503 -0.48143 -0.0222 C -0.48264 -0.0259 -0.4842 -0.03353 -0.4842 -0.03353 C -0.48368 -0.04232 -0.48386 -0.05111 -0.48281 -0.05967 C -0.48177 -0.06961 -0.47587 -0.07354 -0.47587 -0.08048 " pathEditMode="relative" ptsTypes="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Greece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is                             surrounded by: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Ionian Sea</a:t>
            </a:r>
          </a:p>
          <a:p>
            <a:pPr eaLnBrk="1" hangingPunct="1">
              <a:defRPr/>
            </a:pP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Aegean Sea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Mediterranean                               Sea</a:t>
            </a:r>
          </a:p>
        </p:txBody>
      </p:sp>
      <p:pic>
        <p:nvPicPr>
          <p:cNvPr id="2" name="Picture 5" descr="greece-2-2">
            <a:hlinkClick r:id="rId2" tooltip="click to clos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668713" cy="2751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7" descr="wg-greece-1042-4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962400" cy="297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Influence of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Mountains cover                                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75% 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of Greece</a:t>
            </a:r>
          </a:p>
          <a:p>
            <a:pPr eaLnBrk="1" hangingPunct="1"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sym typeface="Wingdings" pitchFamily="2" charset="2"/>
              </a:rPr>
              <a:t>Divided land into                         many regions</a:t>
            </a:r>
          </a:p>
          <a:p>
            <a:pPr eaLnBrk="1" hangingPunct="1">
              <a:defRPr/>
            </a:pPr>
            <a:r>
              <a:rPr lang="en-US" sz="4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Prediction</a:t>
            </a: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: 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How did geography impact political structures?</a:t>
            </a:r>
          </a:p>
        </p:txBody>
      </p:sp>
      <p:pic>
        <p:nvPicPr>
          <p:cNvPr id="9219" name="Picture 5" descr="map-of-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90925" cy="3790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Influence of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hickgeek.org/wp-content/uploads/2013/05/mino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9783"/>
            <a:ext cx="4648200" cy="3518330"/>
          </a:xfrm>
          <a:prstGeom prst="rect">
            <a:avLst/>
          </a:prstGeom>
          <a:noFill/>
          <a:ln w="28575">
            <a:solidFill>
              <a:srgbClr val="00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f/ff/Map_Minoan_Crete-en.svg/1280px-Map_Minoan_Crete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69" y="228600"/>
            <a:ext cx="5930900" cy="3563174"/>
          </a:xfrm>
          <a:prstGeom prst="rect">
            <a:avLst/>
          </a:prstGeom>
          <a:noFill/>
          <a:ln w="28575">
            <a:solidFill>
              <a:srgbClr val="00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76200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1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Minoan  Civilization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Minoan Civilization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Minoan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 Civilization was one of the earliest examples of what has come to be called Greek civilization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Minoans were trading at the same time as the Phoenicians, Egyptians and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Babylonians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4" name="Picture 4" descr="Palace at Kno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114800"/>
            <a:ext cx="5867400" cy="2375297"/>
          </a:xfrm>
          <a:prstGeom prst="rect">
            <a:avLst/>
          </a:prstGeom>
          <a:ln w="19050">
            <a:solidFill>
              <a:srgbClr val="00FFFF"/>
            </a:solidFill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32766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Berlin Sans FB" pitchFamily="34" charset="0"/>
              </a:rPr>
              <a:t>The Minoan Civilization may have been the foundation for the story of Atlantis.</a:t>
            </a:r>
          </a:p>
        </p:txBody>
      </p:sp>
    </p:spTree>
    <p:extLst>
      <p:ext uri="{BB962C8B-B14F-4D97-AF65-F5344CB8AC3E}">
        <p14:creationId xmlns:p14="http://schemas.microsoft.com/office/powerpoint/2010/main" val="42362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588</Words>
  <Application>Microsoft Office PowerPoint</Application>
  <PresentationFormat>On-screen Show (4:3)</PresentationFormat>
  <Paragraphs>80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Berlin Sans FB</vt:lpstr>
      <vt:lpstr>Berlin Sans FB Demi</vt:lpstr>
      <vt:lpstr>Britannic Bold</vt:lpstr>
      <vt:lpstr>Calibri</vt:lpstr>
      <vt:lpstr>Californian FB</vt:lpstr>
      <vt:lpstr>Segoe Print</vt:lpstr>
      <vt:lpstr>Default Design</vt:lpstr>
      <vt:lpstr>Early Aegean Civilization</vt:lpstr>
      <vt:lpstr>PowerPoint Presentation</vt:lpstr>
      <vt:lpstr>PowerPoint Presentation</vt:lpstr>
      <vt:lpstr>PowerPoint Presentation</vt:lpstr>
      <vt:lpstr>PowerPoint Presentation</vt:lpstr>
      <vt:lpstr>Influence of Geography</vt:lpstr>
      <vt:lpstr>Influence of Geography</vt:lpstr>
      <vt:lpstr>Minoan  Civilization</vt:lpstr>
      <vt:lpstr>Minoan Civilization</vt:lpstr>
      <vt:lpstr>Mycenaean Civilization</vt:lpstr>
      <vt:lpstr>Mycenaean Civilization</vt:lpstr>
      <vt:lpstr>Mycenaean Civilization</vt:lpstr>
      <vt:lpstr>Mycenaean Civilization</vt:lpstr>
      <vt:lpstr>Linear A</vt:lpstr>
      <vt:lpstr>Minoan Bull Leaping…</vt:lpstr>
      <vt:lpstr>PowerPoint Presentation</vt:lpstr>
      <vt:lpstr>PowerPoint Presentation</vt:lpstr>
      <vt:lpstr>Dorian Invasions</vt:lpstr>
      <vt:lpstr>Dorian Invasions</vt:lpstr>
      <vt:lpstr>Why does it matter?</vt:lpstr>
      <vt:lpstr>The City-State</vt:lpstr>
      <vt:lpstr>Rise of the City-State</vt:lpstr>
      <vt:lpstr>Rise of the City-State</vt:lpstr>
      <vt:lpstr>Political Structures</vt:lpstr>
      <vt:lpstr>Thinking Questions…</vt:lpstr>
      <vt:lpstr>Types of Gov’t in Ancient Greece</vt:lpstr>
      <vt:lpstr>Monarchy</vt:lpstr>
      <vt:lpstr>PowerPoint Presentation</vt:lpstr>
      <vt:lpstr>Aristocracy</vt:lpstr>
      <vt:lpstr>PowerPoint Presentation</vt:lpstr>
      <vt:lpstr>Oligarchy</vt:lpstr>
      <vt:lpstr>Direct Democracy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Aegean Civilization</dc:title>
  <dc:creator>John Burgess</dc:creator>
  <cp:lastModifiedBy>John Burgess</cp:lastModifiedBy>
  <cp:revision>1</cp:revision>
  <dcterms:created xsi:type="dcterms:W3CDTF">2019-08-22T13:57:41Z</dcterms:created>
  <dcterms:modified xsi:type="dcterms:W3CDTF">2019-08-22T14:02:07Z</dcterms:modified>
</cp:coreProperties>
</file>