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72" r:id="rId13"/>
    <p:sldId id="273" r:id="rId14"/>
    <p:sldId id="274" r:id="rId15"/>
    <p:sldId id="275" r:id="rId16"/>
    <p:sldId id="276" r:id="rId17"/>
    <p:sldId id="277" r:id="rId18"/>
    <p:sldId id="267" r:id="rId19"/>
    <p:sldId id="268" r:id="rId20"/>
    <p:sldId id="269" r:id="rId21"/>
    <p:sldId id="270" r:id="rId22"/>
    <p:sldId id="271" r:id="rId23"/>
    <p:sldId id="278" r:id="rId24"/>
    <p:sldId id="279" r:id="rId25"/>
    <p:sldId id="280" r:id="rId26"/>
    <p:sldId id="281" r:id="rId27"/>
    <p:sldId id="282" r:id="rId28"/>
    <p:sldId id="283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E4FD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6CA5E-9606-4E72-9BF7-DCDAC895AAAC}" type="datetimeFigureOut">
              <a:rPr lang="en-US" smtClean="0"/>
              <a:pPr/>
              <a:t>10/1/2014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08CF8-54B7-4AAA-BC33-2D62525E78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6CA5E-9606-4E72-9BF7-DCDAC895AAAC}" type="datetimeFigureOut">
              <a:rPr lang="en-US" smtClean="0"/>
              <a:pPr/>
              <a:t>10/1/2014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08CF8-54B7-4AAA-BC33-2D62525E78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6CA5E-9606-4E72-9BF7-DCDAC895AAAC}" type="datetimeFigureOut">
              <a:rPr lang="en-US" smtClean="0"/>
              <a:pPr/>
              <a:t>10/1/2014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08CF8-54B7-4AAA-BC33-2D62525E78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6CA5E-9606-4E72-9BF7-DCDAC895AAAC}" type="datetimeFigureOut">
              <a:rPr lang="en-US" smtClean="0"/>
              <a:pPr/>
              <a:t>10/1/2014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08CF8-54B7-4AAA-BC33-2D62525E78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6CA5E-9606-4E72-9BF7-DCDAC895AAAC}" type="datetimeFigureOut">
              <a:rPr lang="en-US" smtClean="0"/>
              <a:pPr/>
              <a:t>10/1/2014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08CF8-54B7-4AAA-BC33-2D62525E78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6CA5E-9606-4E72-9BF7-DCDAC895AAAC}" type="datetimeFigureOut">
              <a:rPr lang="en-US" smtClean="0"/>
              <a:pPr/>
              <a:t>10/1/2014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08CF8-54B7-4AAA-BC33-2D62525E78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6CA5E-9606-4E72-9BF7-DCDAC895AAAC}" type="datetimeFigureOut">
              <a:rPr lang="en-US" smtClean="0"/>
              <a:pPr/>
              <a:t>10/1/2014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08CF8-54B7-4AAA-BC33-2D62525E78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6CA5E-9606-4E72-9BF7-DCDAC895AAAC}" type="datetimeFigureOut">
              <a:rPr lang="en-US" smtClean="0"/>
              <a:pPr/>
              <a:t>10/1/2014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08CF8-54B7-4AAA-BC33-2D62525E78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6CA5E-9606-4E72-9BF7-DCDAC895AAAC}" type="datetimeFigureOut">
              <a:rPr lang="en-US" smtClean="0"/>
              <a:pPr/>
              <a:t>10/1/2014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08CF8-54B7-4AAA-BC33-2D62525E78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6CA5E-9606-4E72-9BF7-DCDAC895AAAC}" type="datetimeFigureOut">
              <a:rPr lang="en-US" smtClean="0"/>
              <a:pPr/>
              <a:t>10/1/2014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08CF8-54B7-4AAA-BC33-2D62525E78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6CA5E-9606-4E72-9BF7-DCDAC895AAAC}" type="datetimeFigureOut">
              <a:rPr lang="en-US" smtClean="0"/>
              <a:pPr/>
              <a:t>10/1/2014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08CF8-54B7-4AAA-BC33-2D62525E78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A6CA5E-9606-4E72-9BF7-DCDAC895AAAC}" type="datetimeFigureOut">
              <a:rPr lang="en-US" smtClean="0"/>
              <a:pPr/>
              <a:t>10/1/2014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E08CF8-54B7-4AAA-BC33-2D62525E787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itchFamily="34" charset="0"/>
              </a:rPr>
              <a:t>Ancient Greece and Rome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lin Sans FB Demi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itchFamily="34" charset="0"/>
              </a:rPr>
              <a:t>Review Trivia</a:t>
            </a:r>
            <a:endParaRPr lang="en-US" sz="4800" dirty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lin Sans FB Dem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itchFamily="34" charset="0"/>
              </a:rPr>
              <a:t>Round 2 – Rival City-States, WAR and Culture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lin Sans FB Dem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itchFamily="34" charset="0"/>
              </a:rPr>
              <a:t>QUESTION 4:</a:t>
            </a:r>
          </a:p>
          <a:p>
            <a:pPr>
              <a:buNone/>
            </a:pPr>
            <a:r>
              <a:rPr lang="en-US" sz="4000" dirty="0">
                <a:solidFill>
                  <a:schemeClr val="bg1"/>
                </a:solidFill>
              </a:rPr>
              <a:t>	</a:t>
            </a:r>
            <a:r>
              <a:rPr lang="en-US" sz="4000" b="1" dirty="0" smtClean="0">
                <a:solidFill>
                  <a:srgbClr val="000066"/>
                </a:solidFill>
              </a:rPr>
              <a:t>Qualifications for Athenian citizenship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itchFamily="34" charset="0"/>
              </a:rPr>
              <a:t>ANSWER:  </a:t>
            </a:r>
          </a:p>
          <a:p>
            <a:pPr>
              <a:buNone/>
            </a:pPr>
            <a:r>
              <a:rPr lang="en-US" sz="4000" dirty="0">
                <a:solidFill>
                  <a:schemeClr val="bg1"/>
                </a:solidFill>
              </a:rPr>
              <a:t>	</a:t>
            </a:r>
            <a:r>
              <a:rPr lang="en-US" sz="4000" b="1" dirty="0" smtClean="0">
                <a:solidFill>
                  <a:srgbClr val="000066"/>
                </a:solidFill>
              </a:rPr>
              <a:t>Free, male, born in Athens</a:t>
            </a:r>
            <a:endParaRPr lang="en-US" sz="4000" b="1" dirty="0">
              <a:solidFill>
                <a:srgbClr val="00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itchFamily="34" charset="0"/>
              </a:rPr>
              <a:t>Round 2 – Rival City-States, WAR and Culture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lin Sans FB Dem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itchFamily="34" charset="0"/>
              </a:rPr>
              <a:t>QUESTION 5:</a:t>
            </a:r>
          </a:p>
          <a:p>
            <a:pPr>
              <a:buNone/>
            </a:pPr>
            <a:r>
              <a:rPr lang="en-US" sz="4000" dirty="0">
                <a:solidFill>
                  <a:schemeClr val="bg1"/>
                </a:solidFill>
              </a:rPr>
              <a:t>	</a:t>
            </a:r>
            <a:r>
              <a:rPr lang="en-US" sz="4000" b="1" dirty="0" smtClean="0">
                <a:solidFill>
                  <a:srgbClr val="000066"/>
                </a:solidFill>
              </a:rPr>
              <a:t>This philosopher believed that the best approach to education was to utilize the question-answer method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itchFamily="34" charset="0"/>
              </a:rPr>
              <a:t>ANSWER:  </a:t>
            </a:r>
          </a:p>
          <a:p>
            <a:pPr>
              <a:buNone/>
            </a:pPr>
            <a:r>
              <a:rPr lang="en-US" sz="4000" dirty="0">
                <a:solidFill>
                  <a:schemeClr val="bg1"/>
                </a:solidFill>
              </a:rPr>
              <a:t>	</a:t>
            </a:r>
            <a:r>
              <a:rPr lang="en-US" sz="4000" b="1" dirty="0" smtClean="0">
                <a:solidFill>
                  <a:srgbClr val="000066"/>
                </a:solidFill>
              </a:rPr>
              <a:t>Socrates</a:t>
            </a:r>
            <a:endParaRPr lang="en-US" sz="4000" b="1" dirty="0">
              <a:solidFill>
                <a:srgbClr val="00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itchFamily="34" charset="0"/>
              </a:rPr>
              <a:t>Round 3 – Alexander the Great and Hellenistic Culture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lin Sans FB Dem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itchFamily="34" charset="0"/>
              </a:rPr>
              <a:t>QUESTION 1:</a:t>
            </a:r>
          </a:p>
          <a:p>
            <a:pPr>
              <a:buNone/>
            </a:pPr>
            <a:r>
              <a:rPr lang="en-US" sz="4000" dirty="0">
                <a:solidFill>
                  <a:schemeClr val="bg1"/>
                </a:solidFill>
              </a:rPr>
              <a:t>	</a:t>
            </a:r>
            <a:r>
              <a:rPr lang="en-US" sz="4000" b="1" dirty="0" smtClean="0">
                <a:solidFill>
                  <a:srgbClr val="000066"/>
                </a:solidFill>
              </a:rPr>
              <a:t>Two civilizations King Philip II of Macedonia wanted to conquer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itchFamily="34" charset="0"/>
              </a:rPr>
              <a:t>ANSWER:  </a:t>
            </a:r>
          </a:p>
          <a:p>
            <a:pPr>
              <a:buNone/>
            </a:pPr>
            <a:r>
              <a:rPr lang="en-US" sz="4000" dirty="0">
                <a:solidFill>
                  <a:schemeClr val="bg1"/>
                </a:solidFill>
              </a:rPr>
              <a:t>	</a:t>
            </a:r>
            <a:r>
              <a:rPr lang="en-US" sz="4000" b="1" dirty="0" smtClean="0">
                <a:solidFill>
                  <a:srgbClr val="000066"/>
                </a:solidFill>
              </a:rPr>
              <a:t>Greece and Persia</a:t>
            </a:r>
            <a:endParaRPr lang="en-US" sz="4000" b="1" dirty="0">
              <a:solidFill>
                <a:srgbClr val="00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itchFamily="34" charset="0"/>
              </a:rPr>
              <a:t>Round 3 – Alexander the Great and Hellenistic Culture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lin Sans FB Dem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itchFamily="34" charset="0"/>
              </a:rPr>
              <a:t>QUESTION 2:</a:t>
            </a:r>
          </a:p>
          <a:p>
            <a:pPr>
              <a:buNone/>
            </a:pPr>
            <a:r>
              <a:rPr lang="en-US" sz="4000" dirty="0">
                <a:solidFill>
                  <a:schemeClr val="bg1"/>
                </a:solidFill>
              </a:rPr>
              <a:t>	</a:t>
            </a:r>
            <a:r>
              <a:rPr lang="en-US" sz="4000" b="1" dirty="0" smtClean="0">
                <a:solidFill>
                  <a:srgbClr val="000066"/>
                </a:solidFill>
              </a:rPr>
              <a:t>The region that was liberated </a:t>
            </a:r>
            <a:r>
              <a:rPr lang="en-US" sz="4000" b="1" dirty="0" smtClean="0">
                <a:solidFill>
                  <a:srgbClr val="000066"/>
                </a:solidFill>
              </a:rPr>
              <a:t>from Persian rule by </a:t>
            </a:r>
            <a:r>
              <a:rPr lang="en-US" sz="4000" b="1" dirty="0" smtClean="0">
                <a:solidFill>
                  <a:srgbClr val="000066"/>
                </a:solidFill>
              </a:rPr>
              <a:t>Alexander the Great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itchFamily="34" charset="0"/>
              </a:rPr>
              <a:t>ANSWER:  </a:t>
            </a:r>
          </a:p>
          <a:p>
            <a:pPr>
              <a:buNone/>
            </a:pPr>
            <a:r>
              <a:rPr lang="en-US" sz="4000" dirty="0">
                <a:solidFill>
                  <a:schemeClr val="bg1"/>
                </a:solidFill>
              </a:rPr>
              <a:t>	</a:t>
            </a:r>
            <a:r>
              <a:rPr lang="en-US" sz="4000" b="1" dirty="0" smtClean="0">
                <a:solidFill>
                  <a:srgbClr val="000066"/>
                </a:solidFill>
              </a:rPr>
              <a:t>Egypt</a:t>
            </a:r>
            <a:endParaRPr lang="en-US" sz="4000" b="1" dirty="0">
              <a:solidFill>
                <a:srgbClr val="00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itchFamily="34" charset="0"/>
              </a:rPr>
              <a:t>Round 3 – Alexander the Great and Hellenistic Culture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lin Sans FB Dem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itchFamily="34" charset="0"/>
              </a:rPr>
              <a:t>QUESTION 3:</a:t>
            </a:r>
          </a:p>
          <a:p>
            <a:pPr>
              <a:buNone/>
            </a:pPr>
            <a:r>
              <a:rPr lang="en-US" sz="4000" dirty="0">
                <a:solidFill>
                  <a:schemeClr val="bg1"/>
                </a:solidFill>
              </a:rPr>
              <a:t>	</a:t>
            </a:r>
            <a:r>
              <a:rPr lang="en-US" sz="4000" b="1" dirty="0" smtClean="0">
                <a:solidFill>
                  <a:srgbClr val="000066"/>
                </a:solidFill>
              </a:rPr>
              <a:t>This is considered Alexander’s most LASTING achievement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itchFamily="34" charset="0"/>
              </a:rPr>
              <a:t>ANSWER:  </a:t>
            </a:r>
          </a:p>
          <a:p>
            <a:pPr>
              <a:buNone/>
            </a:pPr>
            <a:r>
              <a:rPr lang="en-US" sz="4000" dirty="0">
                <a:solidFill>
                  <a:schemeClr val="bg1"/>
                </a:solidFill>
              </a:rPr>
              <a:t>	</a:t>
            </a:r>
            <a:r>
              <a:rPr lang="en-US" sz="4000" b="1" dirty="0" smtClean="0">
                <a:solidFill>
                  <a:srgbClr val="000066"/>
                </a:solidFill>
              </a:rPr>
              <a:t>Development/Spread of Hellenistic culture</a:t>
            </a:r>
            <a:endParaRPr lang="en-US" sz="4000" b="1" dirty="0">
              <a:solidFill>
                <a:srgbClr val="00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itchFamily="34" charset="0"/>
              </a:rPr>
              <a:t>Round 3 – Alexander the Great and Hellenistic Culture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lin Sans FB Dem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itchFamily="34" charset="0"/>
              </a:rPr>
              <a:t>QUESTION 4:</a:t>
            </a:r>
          </a:p>
          <a:p>
            <a:pPr>
              <a:buNone/>
            </a:pPr>
            <a:r>
              <a:rPr lang="en-US" sz="4000" dirty="0">
                <a:solidFill>
                  <a:schemeClr val="bg1"/>
                </a:solidFill>
              </a:rPr>
              <a:t>	</a:t>
            </a:r>
            <a:r>
              <a:rPr lang="en-US" sz="4000" b="1" dirty="0" smtClean="0">
                <a:solidFill>
                  <a:srgbClr val="000066"/>
                </a:solidFill>
              </a:rPr>
              <a:t>Alexander the Great failed to conquer this land due to exhaustion and mutiny 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itchFamily="34" charset="0"/>
              </a:rPr>
              <a:t>ANSWER:  </a:t>
            </a:r>
          </a:p>
          <a:p>
            <a:pPr>
              <a:buNone/>
            </a:pPr>
            <a:r>
              <a:rPr lang="en-US" sz="4000" dirty="0">
                <a:solidFill>
                  <a:schemeClr val="bg1"/>
                </a:solidFill>
              </a:rPr>
              <a:t>	</a:t>
            </a:r>
            <a:r>
              <a:rPr lang="en-US" sz="4000" b="1" dirty="0" smtClean="0">
                <a:solidFill>
                  <a:srgbClr val="000066"/>
                </a:solidFill>
              </a:rPr>
              <a:t>India</a:t>
            </a:r>
            <a:endParaRPr lang="en-US" sz="4000" b="1" dirty="0">
              <a:solidFill>
                <a:srgbClr val="00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itchFamily="34" charset="0"/>
              </a:rPr>
              <a:t>Round 3 – Alexander the Great and Hellenistic Culture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lin Sans FB Dem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itchFamily="34" charset="0"/>
              </a:rPr>
              <a:t>QUESTION 5:</a:t>
            </a:r>
          </a:p>
          <a:p>
            <a:pPr>
              <a:buNone/>
            </a:pPr>
            <a:r>
              <a:rPr lang="en-US" sz="4000" dirty="0">
                <a:solidFill>
                  <a:schemeClr val="bg1"/>
                </a:solidFill>
              </a:rPr>
              <a:t>	</a:t>
            </a:r>
            <a:r>
              <a:rPr lang="en-US" sz="4000" b="1" dirty="0" smtClean="0">
                <a:solidFill>
                  <a:srgbClr val="000066"/>
                </a:solidFill>
              </a:rPr>
              <a:t>The location of center of Hellenistic culture (be specific)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itchFamily="34" charset="0"/>
              </a:rPr>
              <a:t>ANSWER:  </a:t>
            </a:r>
          </a:p>
          <a:p>
            <a:pPr>
              <a:buNone/>
            </a:pPr>
            <a:r>
              <a:rPr lang="en-US" sz="4000" dirty="0">
                <a:solidFill>
                  <a:schemeClr val="bg1"/>
                </a:solidFill>
              </a:rPr>
              <a:t>	</a:t>
            </a:r>
            <a:r>
              <a:rPr lang="en-US" sz="4000" b="1" dirty="0" smtClean="0">
                <a:solidFill>
                  <a:srgbClr val="000066"/>
                </a:solidFill>
              </a:rPr>
              <a:t>Alexandria, Egypt</a:t>
            </a:r>
            <a:endParaRPr lang="en-US" sz="4000" b="1" dirty="0">
              <a:solidFill>
                <a:srgbClr val="00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itchFamily="34" charset="0"/>
              </a:rPr>
              <a:t>BONUS QUESTION!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lin Sans FB Dem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itchFamily="34" charset="0"/>
              </a:rPr>
              <a:t>QUESTION:</a:t>
            </a:r>
          </a:p>
          <a:p>
            <a:pPr>
              <a:buNone/>
            </a:pPr>
            <a:r>
              <a:rPr lang="en-US" sz="4000" dirty="0">
                <a:solidFill>
                  <a:schemeClr val="bg1"/>
                </a:solidFill>
              </a:rPr>
              <a:t>	</a:t>
            </a:r>
            <a:r>
              <a:rPr lang="en-US" sz="4000" b="1" dirty="0" smtClean="0">
                <a:solidFill>
                  <a:srgbClr val="000066"/>
                </a:solidFill>
              </a:rPr>
              <a:t>Name the FOUR cultures that contributed to the development of Hellenistic culture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itchFamily="34" charset="0"/>
              </a:rPr>
              <a:t>ANSWER:  </a:t>
            </a:r>
          </a:p>
          <a:p>
            <a:pPr>
              <a:buNone/>
            </a:pPr>
            <a:r>
              <a:rPr lang="en-US" sz="4000" dirty="0">
                <a:solidFill>
                  <a:schemeClr val="bg1"/>
                </a:solidFill>
              </a:rPr>
              <a:t>	</a:t>
            </a:r>
            <a:r>
              <a:rPr lang="en-US" sz="4000" b="1" dirty="0" smtClean="0">
                <a:solidFill>
                  <a:srgbClr val="000066"/>
                </a:solidFill>
              </a:rPr>
              <a:t>Greek, Persian, Egyptian, Indian</a:t>
            </a:r>
            <a:endParaRPr lang="en-US" sz="4000" b="1" dirty="0">
              <a:solidFill>
                <a:srgbClr val="00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itchFamily="34" charset="0"/>
              </a:rPr>
              <a:t>Round 4 – The Roman Republic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lin Sans FB Dem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81600"/>
          </a:xfrm>
        </p:spPr>
        <p:txBody>
          <a:bodyPr>
            <a:normAutofit fontScale="85000" lnSpcReduction="10000"/>
          </a:bodyPr>
          <a:lstStyle/>
          <a:p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itchFamily="34" charset="0"/>
              </a:rPr>
              <a:t>QUESTION 1:</a:t>
            </a:r>
          </a:p>
          <a:p>
            <a:pPr>
              <a:buNone/>
            </a:pPr>
            <a:r>
              <a:rPr lang="en-US" sz="4000" dirty="0">
                <a:solidFill>
                  <a:schemeClr val="bg1"/>
                </a:solidFill>
              </a:rPr>
              <a:t>	</a:t>
            </a:r>
            <a:r>
              <a:rPr lang="en-US" sz="4000" b="1" dirty="0" smtClean="0">
                <a:solidFill>
                  <a:srgbClr val="000066"/>
                </a:solidFill>
              </a:rPr>
              <a:t>Two main differences between the Plebeians and the Patricians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itchFamily="34" charset="0"/>
              </a:rPr>
              <a:t>ANSWER:  </a:t>
            </a:r>
          </a:p>
          <a:p>
            <a:pPr>
              <a:buNone/>
            </a:pPr>
            <a:r>
              <a:rPr lang="en-US" sz="4000" dirty="0">
                <a:solidFill>
                  <a:schemeClr val="bg1"/>
                </a:solidFill>
              </a:rPr>
              <a:t>	</a:t>
            </a:r>
            <a:r>
              <a:rPr lang="en-US" sz="3700" b="1" dirty="0" smtClean="0">
                <a:solidFill>
                  <a:srgbClr val="000066"/>
                </a:solidFill>
              </a:rPr>
              <a:t>Patricians were nobles/aristocratic and could hold office.  Plebeians were not aristocratic (commoners) and could not hold office…until they protested and got some changes.</a:t>
            </a:r>
            <a:endParaRPr lang="en-US" sz="3700" b="1" dirty="0">
              <a:solidFill>
                <a:srgbClr val="00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itchFamily="34" charset="0"/>
              </a:rPr>
              <a:t>Round 4 – The Roman Republic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lin Sans FB Dem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816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itchFamily="34" charset="0"/>
              </a:rPr>
              <a:t>QUESTION 2:</a:t>
            </a:r>
          </a:p>
          <a:p>
            <a:pPr>
              <a:buNone/>
            </a:pPr>
            <a:r>
              <a:rPr lang="en-US" sz="4000" dirty="0">
                <a:solidFill>
                  <a:schemeClr val="bg1"/>
                </a:solidFill>
              </a:rPr>
              <a:t>	</a:t>
            </a:r>
            <a:r>
              <a:rPr lang="en-US" sz="4000" b="1" dirty="0" smtClean="0">
                <a:solidFill>
                  <a:srgbClr val="000066"/>
                </a:solidFill>
              </a:rPr>
              <a:t>Representatives for the Plebeians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itchFamily="34" charset="0"/>
              </a:rPr>
              <a:t>ANSWER:  </a:t>
            </a:r>
          </a:p>
          <a:p>
            <a:pPr>
              <a:buNone/>
            </a:pPr>
            <a:r>
              <a:rPr lang="en-US" sz="4000" dirty="0">
                <a:solidFill>
                  <a:schemeClr val="bg1"/>
                </a:solidFill>
              </a:rPr>
              <a:t>	</a:t>
            </a:r>
            <a:r>
              <a:rPr lang="en-US" sz="3700" b="1" dirty="0" smtClean="0">
                <a:solidFill>
                  <a:srgbClr val="000066"/>
                </a:solidFill>
              </a:rPr>
              <a:t>Tribunes</a:t>
            </a:r>
            <a:endParaRPr lang="en-US" sz="3700" b="1" dirty="0">
              <a:solidFill>
                <a:srgbClr val="00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itchFamily="34" charset="0"/>
              </a:rPr>
              <a:t>Round 1 – Early Greek Civilization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lin Sans FB Dem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itchFamily="34" charset="0"/>
              </a:rPr>
              <a:t>QUESTION 1:</a:t>
            </a:r>
          </a:p>
          <a:p>
            <a:pPr>
              <a:buNone/>
            </a:pPr>
            <a:r>
              <a:rPr lang="en-US" sz="4000" dirty="0">
                <a:solidFill>
                  <a:schemeClr val="bg1"/>
                </a:solidFill>
              </a:rPr>
              <a:t>	</a:t>
            </a:r>
            <a:r>
              <a:rPr lang="en-US" sz="4000" b="1" dirty="0" smtClean="0">
                <a:solidFill>
                  <a:srgbClr val="000066"/>
                </a:solidFill>
              </a:rPr>
              <a:t>The clash of these two cultures led to the development of ancient Greek civilization and culture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itchFamily="34" charset="0"/>
              </a:rPr>
              <a:t>ANSWER:  </a:t>
            </a:r>
          </a:p>
          <a:p>
            <a:pPr>
              <a:buNone/>
            </a:pPr>
            <a:r>
              <a:rPr lang="en-US" sz="4000" dirty="0">
                <a:solidFill>
                  <a:schemeClr val="bg1"/>
                </a:solidFill>
              </a:rPr>
              <a:t>	</a:t>
            </a:r>
            <a:r>
              <a:rPr lang="en-US" sz="4000" b="1" dirty="0" smtClean="0">
                <a:solidFill>
                  <a:srgbClr val="000066"/>
                </a:solidFill>
              </a:rPr>
              <a:t>Mycenaean and Minoan cultures</a:t>
            </a:r>
            <a:endParaRPr lang="en-US" sz="4000" b="1" dirty="0">
              <a:solidFill>
                <a:srgbClr val="00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itchFamily="34" charset="0"/>
              </a:rPr>
              <a:t>Round 4 – The Roman Republic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lin Sans FB Dem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81600"/>
          </a:xfrm>
        </p:spPr>
        <p:txBody>
          <a:bodyPr>
            <a:normAutofit lnSpcReduction="10000"/>
          </a:bodyPr>
          <a:lstStyle/>
          <a:p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itchFamily="34" charset="0"/>
              </a:rPr>
              <a:t>QUESTION 3:</a:t>
            </a:r>
          </a:p>
          <a:p>
            <a:pPr>
              <a:buNone/>
            </a:pPr>
            <a:r>
              <a:rPr lang="en-US" sz="4000" dirty="0">
                <a:solidFill>
                  <a:schemeClr val="bg1"/>
                </a:solidFill>
              </a:rPr>
              <a:t>	</a:t>
            </a:r>
            <a:r>
              <a:rPr lang="en-US" sz="4000" b="1" dirty="0" smtClean="0">
                <a:solidFill>
                  <a:srgbClr val="000066"/>
                </a:solidFill>
              </a:rPr>
              <a:t>The term for the members of the Executive Branch in the Roman Republic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itchFamily="34" charset="0"/>
              </a:rPr>
              <a:t>ANSWER:  </a:t>
            </a:r>
          </a:p>
          <a:p>
            <a:pPr>
              <a:buNone/>
            </a:pPr>
            <a:r>
              <a:rPr lang="en-US" sz="4000" dirty="0">
                <a:solidFill>
                  <a:schemeClr val="bg1"/>
                </a:solidFill>
              </a:rPr>
              <a:t>	</a:t>
            </a:r>
            <a:r>
              <a:rPr lang="en-US" sz="3700" b="1" dirty="0" smtClean="0">
                <a:solidFill>
                  <a:srgbClr val="000066"/>
                </a:solidFill>
              </a:rPr>
              <a:t>Consuls</a:t>
            </a:r>
            <a:endParaRPr lang="en-US" sz="3700" b="1" dirty="0">
              <a:solidFill>
                <a:srgbClr val="00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itchFamily="34" charset="0"/>
              </a:rPr>
              <a:t>Round 4 – The Roman Republic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lin Sans FB Dem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81600"/>
          </a:xfrm>
        </p:spPr>
        <p:txBody>
          <a:bodyPr>
            <a:normAutofit fontScale="92500" lnSpcReduction="20000"/>
          </a:bodyPr>
          <a:lstStyle/>
          <a:p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itchFamily="34" charset="0"/>
              </a:rPr>
              <a:t>QUESTION 4:</a:t>
            </a:r>
          </a:p>
          <a:p>
            <a:pPr>
              <a:buNone/>
            </a:pPr>
            <a:r>
              <a:rPr lang="en-US" sz="4000" dirty="0">
                <a:solidFill>
                  <a:schemeClr val="bg1"/>
                </a:solidFill>
              </a:rPr>
              <a:t>	</a:t>
            </a:r>
            <a:r>
              <a:rPr lang="en-US" sz="4000" b="1" dirty="0" smtClean="0">
                <a:solidFill>
                  <a:srgbClr val="000066"/>
                </a:solidFill>
              </a:rPr>
              <a:t>Two reasons for the collapse of the Roman </a:t>
            </a:r>
            <a:r>
              <a:rPr lang="en-US" sz="4000" b="1" u="sng" dirty="0" smtClean="0">
                <a:solidFill>
                  <a:srgbClr val="000066"/>
                </a:solidFill>
              </a:rPr>
              <a:t>Republic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itchFamily="34" charset="0"/>
              </a:rPr>
              <a:t>ANSWER:  </a:t>
            </a:r>
          </a:p>
          <a:p>
            <a:pPr>
              <a:buNone/>
            </a:pPr>
            <a:r>
              <a:rPr lang="en-US" sz="4000" dirty="0">
                <a:solidFill>
                  <a:schemeClr val="bg1"/>
                </a:solidFill>
              </a:rPr>
              <a:t>	</a:t>
            </a:r>
            <a:r>
              <a:rPr lang="en-US" sz="3700" b="1" dirty="0" smtClean="0">
                <a:solidFill>
                  <a:srgbClr val="000066"/>
                </a:solidFill>
              </a:rPr>
              <a:t>Bigger gap between rich and poor leads to economic crisis and power-hungry generals leads to military upheaval; assassination of Caesar</a:t>
            </a:r>
            <a:endParaRPr lang="en-US" sz="3700" b="1" dirty="0">
              <a:solidFill>
                <a:srgbClr val="00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itchFamily="34" charset="0"/>
              </a:rPr>
              <a:t>Round 4 – The Roman Republic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lin Sans FB Dem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81600"/>
          </a:xfrm>
        </p:spPr>
        <p:txBody>
          <a:bodyPr>
            <a:normAutofit fontScale="92500" lnSpcReduction="20000"/>
          </a:bodyPr>
          <a:lstStyle/>
          <a:p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itchFamily="34" charset="0"/>
              </a:rPr>
              <a:t>QUESTION 5:</a:t>
            </a:r>
          </a:p>
          <a:p>
            <a:pPr>
              <a:buNone/>
            </a:pPr>
            <a:r>
              <a:rPr lang="en-US" sz="4000" dirty="0">
                <a:solidFill>
                  <a:schemeClr val="bg1"/>
                </a:solidFill>
              </a:rPr>
              <a:t>	</a:t>
            </a:r>
            <a:r>
              <a:rPr lang="en-US" sz="4000" b="1" dirty="0" smtClean="0">
                <a:solidFill>
                  <a:srgbClr val="000066"/>
                </a:solidFill>
              </a:rPr>
              <a:t>Put the following events in order:</a:t>
            </a:r>
          </a:p>
          <a:p>
            <a:pPr>
              <a:buNone/>
            </a:pPr>
            <a:r>
              <a:rPr lang="en-US" sz="4000" b="1" dirty="0" smtClean="0">
                <a:solidFill>
                  <a:srgbClr val="000066"/>
                </a:solidFill>
              </a:rPr>
              <a:t>	Caesar comes to power; Octavian becomes Augustus; Fall of Roman Republic; Caesar is assassinated</a:t>
            </a:r>
          </a:p>
          <a:p>
            <a:endParaRPr lang="en-US" dirty="0"/>
          </a:p>
          <a:p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itchFamily="34" charset="0"/>
              </a:rPr>
              <a:t>ANSWER:  </a:t>
            </a:r>
          </a:p>
          <a:p>
            <a:pPr>
              <a:buNone/>
            </a:pPr>
            <a:r>
              <a:rPr lang="en-US" sz="4000" dirty="0">
                <a:solidFill>
                  <a:schemeClr val="bg1"/>
                </a:solidFill>
              </a:rPr>
              <a:t>	</a:t>
            </a:r>
            <a:r>
              <a:rPr lang="en-US" sz="3700" b="1" dirty="0" smtClean="0">
                <a:solidFill>
                  <a:srgbClr val="000066"/>
                </a:solidFill>
              </a:rPr>
              <a:t>Caesar comes to power; Caesar is assassinated; Fall of Roman Republic; Octavian becomes Augustus</a:t>
            </a:r>
            <a:endParaRPr lang="en-US" sz="3700" b="1" dirty="0">
              <a:solidFill>
                <a:srgbClr val="00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itchFamily="34" charset="0"/>
              </a:rPr>
              <a:t>Round 5 – The Roman Empire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lin Sans FB Dem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816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itchFamily="34" charset="0"/>
              </a:rPr>
              <a:t>QUESTION 1:</a:t>
            </a:r>
          </a:p>
          <a:p>
            <a:pPr>
              <a:buNone/>
            </a:pPr>
            <a:r>
              <a:rPr lang="en-US" sz="4000" dirty="0">
                <a:solidFill>
                  <a:schemeClr val="bg1"/>
                </a:solidFill>
              </a:rPr>
              <a:t>	</a:t>
            </a:r>
            <a:r>
              <a:rPr lang="en-US" sz="4000" b="1" dirty="0" smtClean="0">
                <a:solidFill>
                  <a:srgbClr val="000066"/>
                </a:solidFill>
              </a:rPr>
              <a:t>Term used for a group of 3 rulers 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itchFamily="34" charset="0"/>
              </a:rPr>
              <a:t>ANSWER:  </a:t>
            </a:r>
          </a:p>
          <a:p>
            <a:pPr>
              <a:buNone/>
            </a:pPr>
            <a:r>
              <a:rPr lang="en-US" sz="4000" dirty="0">
                <a:solidFill>
                  <a:schemeClr val="bg1"/>
                </a:solidFill>
              </a:rPr>
              <a:t>	</a:t>
            </a:r>
            <a:r>
              <a:rPr lang="en-US" sz="3700" b="1" dirty="0" smtClean="0">
                <a:solidFill>
                  <a:srgbClr val="000066"/>
                </a:solidFill>
              </a:rPr>
              <a:t>Triumvirate</a:t>
            </a:r>
            <a:endParaRPr lang="en-US" sz="3700" b="1" dirty="0">
              <a:solidFill>
                <a:srgbClr val="00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itchFamily="34" charset="0"/>
              </a:rPr>
              <a:t>Round 5 – The Roman Empire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lin Sans FB Dem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81600"/>
          </a:xfrm>
        </p:spPr>
        <p:txBody>
          <a:bodyPr>
            <a:normAutofit lnSpcReduction="10000"/>
          </a:bodyPr>
          <a:lstStyle/>
          <a:p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itchFamily="34" charset="0"/>
              </a:rPr>
              <a:t>QUESTION 2:</a:t>
            </a:r>
          </a:p>
          <a:p>
            <a:pPr>
              <a:buNone/>
            </a:pPr>
            <a:r>
              <a:rPr lang="en-US" sz="4000" dirty="0">
                <a:solidFill>
                  <a:schemeClr val="bg1"/>
                </a:solidFill>
              </a:rPr>
              <a:t>	</a:t>
            </a:r>
            <a:r>
              <a:rPr lang="en-US" sz="4000" b="1" dirty="0" smtClean="0">
                <a:solidFill>
                  <a:srgbClr val="000066"/>
                </a:solidFill>
              </a:rPr>
              <a:t>This man, </a:t>
            </a:r>
            <a:r>
              <a:rPr lang="en-US" sz="4000" b="1" smtClean="0">
                <a:solidFill>
                  <a:srgbClr val="000066"/>
                </a:solidFill>
              </a:rPr>
              <a:t>Caesar’s grandnephew, </a:t>
            </a:r>
            <a:r>
              <a:rPr lang="en-US" sz="4000" b="1" dirty="0" smtClean="0">
                <a:solidFill>
                  <a:srgbClr val="000066"/>
                </a:solidFill>
              </a:rPr>
              <a:t>adopted the title of “Augustus” to become Rome’s first emperor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itchFamily="34" charset="0"/>
              </a:rPr>
              <a:t>ANSWER:  </a:t>
            </a:r>
          </a:p>
          <a:p>
            <a:pPr>
              <a:buNone/>
            </a:pPr>
            <a:r>
              <a:rPr lang="en-US" sz="4000" dirty="0">
                <a:solidFill>
                  <a:schemeClr val="bg1"/>
                </a:solidFill>
              </a:rPr>
              <a:t>	</a:t>
            </a:r>
            <a:r>
              <a:rPr lang="en-US" sz="3700" b="1" dirty="0" smtClean="0">
                <a:solidFill>
                  <a:srgbClr val="000066"/>
                </a:solidFill>
              </a:rPr>
              <a:t>Octavian</a:t>
            </a:r>
            <a:endParaRPr lang="en-US" sz="3700" b="1" dirty="0">
              <a:solidFill>
                <a:srgbClr val="00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itchFamily="34" charset="0"/>
              </a:rPr>
              <a:t>Round 5 – The Roman Empire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lin Sans FB Dem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81600"/>
          </a:xfrm>
        </p:spPr>
        <p:txBody>
          <a:bodyPr>
            <a:normAutofit lnSpcReduction="10000"/>
          </a:bodyPr>
          <a:lstStyle/>
          <a:p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itchFamily="34" charset="0"/>
              </a:rPr>
              <a:t>QUESTION 3:</a:t>
            </a:r>
          </a:p>
          <a:p>
            <a:pPr>
              <a:buNone/>
            </a:pPr>
            <a:r>
              <a:rPr lang="en-US" sz="4000" dirty="0">
                <a:solidFill>
                  <a:schemeClr val="bg1"/>
                </a:solidFill>
              </a:rPr>
              <a:t>	</a:t>
            </a:r>
            <a:r>
              <a:rPr lang="en-US" sz="4000" b="1" dirty="0" smtClean="0">
                <a:solidFill>
                  <a:srgbClr val="000066"/>
                </a:solidFill>
              </a:rPr>
              <a:t>Location and original purpose of the Pantheon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itchFamily="34" charset="0"/>
              </a:rPr>
              <a:t>ANSWER:  </a:t>
            </a:r>
          </a:p>
          <a:p>
            <a:pPr>
              <a:buNone/>
            </a:pPr>
            <a:r>
              <a:rPr lang="en-US" sz="4000" dirty="0">
                <a:solidFill>
                  <a:schemeClr val="bg1"/>
                </a:solidFill>
              </a:rPr>
              <a:t>	</a:t>
            </a:r>
            <a:r>
              <a:rPr lang="en-US" sz="3700" b="1" dirty="0" smtClean="0">
                <a:solidFill>
                  <a:srgbClr val="000066"/>
                </a:solidFill>
              </a:rPr>
              <a:t>Rome; temple to all Roman gods and goddesses</a:t>
            </a:r>
            <a:endParaRPr lang="en-US" sz="3700" b="1" dirty="0">
              <a:solidFill>
                <a:srgbClr val="00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itchFamily="34" charset="0"/>
              </a:rPr>
              <a:t>Round 5 – The Roman Empire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lin Sans FB Dem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81600"/>
          </a:xfrm>
        </p:spPr>
        <p:txBody>
          <a:bodyPr>
            <a:normAutofit fontScale="92500" lnSpcReduction="20000"/>
          </a:bodyPr>
          <a:lstStyle/>
          <a:p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itchFamily="34" charset="0"/>
              </a:rPr>
              <a:t>QUESTION 4:</a:t>
            </a:r>
          </a:p>
          <a:p>
            <a:pPr>
              <a:buNone/>
            </a:pPr>
            <a:r>
              <a:rPr lang="en-US" sz="4000" dirty="0">
                <a:solidFill>
                  <a:schemeClr val="bg1"/>
                </a:solidFill>
              </a:rPr>
              <a:t>	</a:t>
            </a:r>
            <a:r>
              <a:rPr lang="en-US" sz="4000" b="1" dirty="0" smtClean="0">
                <a:solidFill>
                  <a:srgbClr val="000066"/>
                </a:solidFill>
              </a:rPr>
              <a:t>Two reasons the Romans persecuted early Christians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itchFamily="34" charset="0"/>
              </a:rPr>
              <a:t>ANSWER:  </a:t>
            </a:r>
          </a:p>
          <a:p>
            <a:pPr>
              <a:buNone/>
            </a:pPr>
            <a:r>
              <a:rPr lang="en-US" sz="4000" dirty="0">
                <a:solidFill>
                  <a:schemeClr val="bg1"/>
                </a:solidFill>
              </a:rPr>
              <a:t>	</a:t>
            </a:r>
            <a:r>
              <a:rPr lang="en-US" sz="3700" b="1" dirty="0" smtClean="0">
                <a:solidFill>
                  <a:srgbClr val="000066"/>
                </a:solidFill>
              </a:rPr>
              <a:t>Threat to social order of Roman Empire; Did not worship Roman gods/goddesses; didn’t fight in military; Romans thought it would divide empire</a:t>
            </a:r>
            <a:endParaRPr lang="en-US" sz="3700" b="1" dirty="0">
              <a:solidFill>
                <a:srgbClr val="00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itchFamily="34" charset="0"/>
              </a:rPr>
              <a:t>Round 5 – The Roman Empire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lin Sans FB Dem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816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itchFamily="34" charset="0"/>
              </a:rPr>
              <a:t>QUESTION 5:</a:t>
            </a:r>
          </a:p>
          <a:p>
            <a:pPr>
              <a:buNone/>
            </a:pPr>
            <a:r>
              <a:rPr lang="en-US" sz="4000" dirty="0">
                <a:solidFill>
                  <a:schemeClr val="bg1"/>
                </a:solidFill>
              </a:rPr>
              <a:t>	</a:t>
            </a:r>
            <a:r>
              <a:rPr lang="en-US" sz="4000" b="1" dirty="0" smtClean="0">
                <a:solidFill>
                  <a:srgbClr val="000066"/>
                </a:solidFill>
              </a:rPr>
              <a:t>Term for time period characterized by peace and stability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itchFamily="34" charset="0"/>
              </a:rPr>
              <a:t>ANSWER:  </a:t>
            </a:r>
          </a:p>
          <a:p>
            <a:pPr>
              <a:buNone/>
            </a:pPr>
            <a:r>
              <a:rPr lang="en-US" sz="4000" dirty="0">
                <a:solidFill>
                  <a:schemeClr val="bg1"/>
                </a:solidFill>
              </a:rPr>
              <a:t>	</a:t>
            </a:r>
            <a:r>
              <a:rPr lang="en-US" sz="3700" b="1" dirty="0" smtClean="0">
                <a:solidFill>
                  <a:srgbClr val="000066"/>
                </a:solidFill>
              </a:rPr>
              <a:t>Pax Romana</a:t>
            </a:r>
            <a:endParaRPr lang="en-US" sz="3700" b="1" dirty="0">
              <a:solidFill>
                <a:srgbClr val="00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itchFamily="34" charset="0"/>
              </a:rPr>
              <a:t>BONUS QUESTION!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lin Sans FB Dem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itchFamily="34" charset="0"/>
              </a:rPr>
              <a:t>QUESTION:</a:t>
            </a:r>
          </a:p>
          <a:p>
            <a:pPr>
              <a:buNone/>
            </a:pPr>
            <a:r>
              <a:rPr lang="en-US" sz="4000" dirty="0">
                <a:solidFill>
                  <a:schemeClr val="bg1"/>
                </a:solidFill>
              </a:rPr>
              <a:t>	</a:t>
            </a:r>
            <a:r>
              <a:rPr lang="en-US" sz="4000" b="1" dirty="0" smtClean="0">
                <a:solidFill>
                  <a:srgbClr val="000066"/>
                </a:solidFill>
              </a:rPr>
              <a:t>Name 3 factors that united Ancient Greece and 2 factors that divided them</a:t>
            </a:r>
          </a:p>
          <a:p>
            <a:endParaRPr lang="en-US" dirty="0"/>
          </a:p>
          <a:p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itchFamily="34" charset="0"/>
              </a:rPr>
              <a:t>ANSWER:  </a:t>
            </a:r>
          </a:p>
          <a:p>
            <a:pPr>
              <a:buNone/>
            </a:pPr>
            <a:r>
              <a:rPr lang="en-US" sz="4000" dirty="0">
                <a:solidFill>
                  <a:schemeClr val="bg1"/>
                </a:solidFill>
              </a:rPr>
              <a:t>	</a:t>
            </a:r>
            <a:r>
              <a:rPr lang="en-US" sz="4000" b="1" dirty="0" smtClean="0">
                <a:solidFill>
                  <a:srgbClr val="000066"/>
                </a:solidFill>
              </a:rPr>
              <a:t>United: Olympic games, ancestry, language, religion, fear of Persians</a:t>
            </a:r>
          </a:p>
          <a:p>
            <a:pPr>
              <a:buNone/>
            </a:pPr>
            <a:r>
              <a:rPr lang="en-US" sz="4000" b="1" dirty="0" smtClean="0">
                <a:solidFill>
                  <a:srgbClr val="000066"/>
                </a:solidFill>
              </a:rPr>
              <a:t>	Divided:  Geography, forms of government; slavery</a:t>
            </a:r>
            <a:r>
              <a:rPr lang="en-US" sz="4000" b="1" smtClean="0">
                <a:solidFill>
                  <a:srgbClr val="000066"/>
                </a:solidFill>
              </a:rPr>
              <a:t>; civil war</a:t>
            </a:r>
            <a:endParaRPr lang="en-US" sz="4000" b="1" dirty="0">
              <a:solidFill>
                <a:srgbClr val="00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itchFamily="34" charset="0"/>
              </a:rPr>
              <a:t>Round 1 – Early Greek Civilization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lin Sans FB Dem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itchFamily="34" charset="0"/>
              </a:rPr>
              <a:t>QUESTION 2:</a:t>
            </a:r>
          </a:p>
          <a:p>
            <a:pPr>
              <a:buNone/>
            </a:pPr>
            <a:r>
              <a:rPr lang="en-US" sz="4000" dirty="0">
                <a:solidFill>
                  <a:schemeClr val="bg1"/>
                </a:solidFill>
              </a:rPr>
              <a:t>	</a:t>
            </a:r>
            <a:r>
              <a:rPr lang="en-US" sz="4000" b="1" dirty="0" smtClean="0">
                <a:solidFill>
                  <a:srgbClr val="000066"/>
                </a:solidFill>
              </a:rPr>
              <a:t>Type of government run by the nobility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itchFamily="34" charset="0"/>
              </a:rPr>
              <a:t>ANSWER:  </a:t>
            </a:r>
          </a:p>
          <a:p>
            <a:pPr>
              <a:buNone/>
            </a:pPr>
            <a:r>
              <a:rPr lang="en-US" sz="4000" dirty="0">
                <a:solidFill>
                  <a:schemeClr val="bg1"/>
                </a:solidFill>
              </a:rPr>
              <a:t>	</a:t>
            </a:r>
            <a:r>
              <a:rPr lang="en-US" sz="4000" b="1" dirty="0" smtClean="0">
                <a:solidFill>
                  <a:srgbClr val="000066"/>
                </a:solidFill>
              </a:rPr>
              <a:t>Aristocracy</a:t>
            </a:r>
            <a:endParaRPr lang="en-US" sz="4000" b="1" dirty="0">
              <a:solidFill>
                <a:srgbClr val="00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itchFamily="34" charset="0"/>
              </a:rPr>
              <a:t>Round 1 – Early Greek Civilization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lin Sans FB Dem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itchFamily="34" charset="0"/>
              </a:rPr>
              <a:t>QUESTION 3:</a:t>
            </a:r>
          </a:p>
          <a:p>
            <a:pPr>
              <a:buNone/>
            </a:pPr>
            <a:r>
              <a:rPr lang="en-US" sz="4000" dirty="0">
                <a:solidFill>
                  <a:schemeClr val="bg1"/>
                </a:solidFill>
              </a:rPr>
              <a:t>	</a:t>
            </a:r>
            <a:r>
              <a:rPr lang="en-US" sz="4000" b="1" dirty="0" smtClean="0">
                <a:solidFill>
                  <a:srgbClr val="000066"/>
                </a:solidFill>
              </a:rPr>
              <a:t>The public meeting </a:t>
            </a:r>
            <a:r>
              <a:rPr lang="en-US" sz="4000" b="1" dirty="0" smtClean="0">
                <a:solidFill>
                  <a:srgbClr val="000066"/>
                </a:solidFill>
              </a:rPr>
              <a:t>place on hilltop </a:t>
            </a:r>
            <a:r>
              <a:rPr lang="en-US" sz="4000" b="1" dirty="0" smtClean="0">
                <a:solidFill>
                  <a:srgbClr val="000066"/>
                </a:solidFill>
              </a:rPr>
              <a:t>in ancient Greece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itchFamily="34" charset="0"/>
              </a:rPr>
              <a:t>ANSWER:  </a:t>
            </a:r>
          </a:p>
          <a:p>
            <a:pPr>
              <a:buNone/>
            </a:pPr>
            <a:r>
              <a:rPr lang="en-US" sz="4000" dirty="0">
                <a:solidFill>
                  <a:schemeClr val="bg1"/>
                </a:solidFill>
              </a:rPr>
              <a:t>	</a:t>
            </a:r>
            <a:r>
              <a:rPr lang="en-US" sz="4000" b="1" dirty="0" smtClean="0">
                <a:solidFill>
                  <a:srgbClr val="000066"/>
                </a:solidFill>
              </a:rPr>
              <a:t>Acropolis</a:t>
            </a:r>
            <a:endParaRPr lang="en-US" sz="4000" b="1" dirty="0">
              <a:solidFill>
                <a:srgbClr val="00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itchFamily="34" charset="0"/>
              </a:rPr>
              <a:t>Round 1 – Early Greek Civilization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lin Sans FB Dem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itchFamily="34" charset="0"/>
              </a:rPr>
              <a:t>QUESTION 4:</a:t>
            </a:r>
          </a:p>
          <a:p>
            <a:pPr>
              <a:buNone/>
            </a:pPr>
            <a:r>
              <a:rPr lang="en-US" sz="4000" dirty="0">
                <a:solidFill>
                  <a:schemeClr val="bg1"/>
                </a:solidFill>
              </a:rPr>
              <a:t>	</a:t>
            </a:r>
            <a:r>
              <a:rPr lang="en-US" sz="4000" b="1" dirty="0" smtClean="0">
                <a:solidFill>
                  <a:srgbClr val="000066"/>
                </a:solidFill>
              </a:rPr>
              <a:t>Athenian leader that felt it necessary to strengthen democracy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itchFamily="34" charset="0"/>
              </a:rPr>
              <a:t>ANSWER:  </a:t>
            </a:r>
          </a:p>
          <a:p>
            <a:pPr>
              <a:buNone/>
            </a:pPr>
            <a:r>
              <a:rPr lang="en-US" sz="4000" dirty="0">
                <a:solidFill>
                  <a:schemeClr val="bg1"/>
                </a:solidFill>
              </a:rPr>
              <a:t>	</a:t>
            </a:r>
            <a:r>
              <a:rPr lang="en-US" sz="4000" b="1" dirty="0" smtClean="0">
                <a:solidFill>
                  <a:srgbClr val="000066"/>
                </a:solidFill>
              </a:rPr>
              <a:t>Pericles</a:t>
            </a:r>
            <a:endParaRPr lang="en-US" sz="4000" b="1" dirty="0">
              <a:solidFill>
                <a:srgbClr val="00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itchFamily="34" charset="0"/>
              </a:rPr>
              <a:t>Round 1 – Early Greek Civilization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lin Sans FB Dem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itchFamily="34" charset="0"/>
              </a:rPr>
              <a:t>QUESTION 5:</a:t>
            </a:r>
          </a:p>
          <a:p>
            <a:pPr>
              <a:buNone/>
            </a:pPr>
            <a:r>
              <a:rPr lang="en-US" sz="4000" dirty="0">
                <a:solidFill>
                  <a:schemeClr val="bg1"/>
                </a:solidFill>
              </a:rPr>
              <a:t>	</a:t>
            </a:r>
            <a:r>
              <a:rPr lang="en-US" sz="4000" b="1" dirty="0" smtClean="0">
                <a:solidFill>
                  <a:srgbClr val="000066"/>
                </a:solidFill>
              </a:rPr>
              <a:t>The Greek building that bests represents the primary characteristics of Greek art and architecture, balance and proportion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itchFamily="34" charset="0"/>
              </a:rPr>
              <a:t>ANSWER:  </a:t>
            </a:r>
          </a:p>
          <a:p>
            <a:pPr>
              <a:buNone/>
            </a:pPr>
            <a:r>
              <a:rPr lang="en-US" sz="4000" dirty="0">
                <a:solidFill>
                  <a:schemeClr val="bg1"/>
                </a:solidFill>
              </a:rPr>
              <a:t>	</a:t>
            </a:r>
            <a:r>
              <a:rPr lang="en-US" sz="4000" b="1" dirty="0" smtClean="0">
                <a:solidFill>
                  <a:srgbClr val="000066"/>
                </a:solidFill>
              </a:rPr>
              <a:t>The Parthenon</a:t>
            </a:r>
            <a:endParaRPr lang="en-US" sz="4000" b="1" dirty="0">
              <a:solidFill>
                <a:srgbClr val="00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itchFamily="34" charset="0"/>
              </a:rPr>
              <a:t>Round 2 – Rival City-States, WAR and Culture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lin Sans FB Dem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itchFamily="34" charset="0"/>
              </a:rPr>
              <a:t>QUESTION 1:</a:t>
            </a:r>
          </a:p>
          <a:p>
            <a:pPr>
              <a:buNone/>
            </a:pPr>
            <a:r>
              <a:rPr lang="en-US" sz="4000" dirty="0">
                <a:solidFill>
                  <a:schemeClr val="bg1"/>
                </a:solidFill>
              </a:rPr>
              <a:t>	</a:t>
            </a:r>
            <a:r>
              <a:rPr lang="en-US" sz="4000" b="1" dirty="0" smtClean="0">
                <a:solidFill>
                  <a:srgbClr val="000066"/>
                </a:solidFill>
              </a:rPr>
              <a:t>This war led to the development of the Delian League and </a:t>
            </a:r>
            <a:r>
              <a:rPr lang="en-US" sz="4000" b="1" dirty="0" smtClean="0">
                <a:solidFill>
                  <a:srgbClr val="000066"/>
                </a:solidFill>
              </a:rPr>
              <a:t>the </a:t>
            </a:r>
            <a:r>
              <a:rPr lang="en-US" sz="4000" b="1" dirty="0" smtClean="0">
                <a:solidFill>
                  <a:srgbClr val="000066"/>
                </a:solidFill>
              </a:rPr>
              <a:t>Golden Age of Athens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itchFamily="34" charset="0"/>
              </a:rPr>
              <a:t>ANSWER:  </a:t>
            </a:r>
          </a:p>
          <a:p>
            <a:pPr>
              <a:buNone/>
            </a:pPr>
            <a:r>
              <a:rPr lang="en-US" sz="4000" dirty="0">
                <a:solidFill>
                  <a:schemeClr val="bg1"/>
                </a:solidFill>
              </a:rPr>
              <a:t>	</a:t>
            </a:r>
            <a:r>
              <a:rPr lang="en-US" sz="4000" b="1" dirty="0" smtClean="0">
                <a:solidFill>
                  <a:srgbClr val="000066"/>
                </a:solidFill>
              </a:rPr>
              <a:t>Persian War</a:t>
            </a:r>
            <a:endParaRPr lang="en-US" sz="4000" b="1" dirty="0">
              <a:solidFill>
                <a:srgbClr val="00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itchFamily="34" charset="0"/>
              </a:rPr>
              <a:t>Round 2 – Rival City-States, WAR and Culture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lin Sans FB Dem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itchFamily="34" charset="0"/>
              </a:rPr>
              <a:t>QUESTION 2:</a:t>
            </a:r>
          </a:p>
          <a:p>
            <a:pPr>
              <a:buNone/>
            </a:pPr>
            <a:r>
              <a:rPr lang="en-US" sz="4000" dirty="0">
                <a:solidFill>
                  <a:schemeClr val="bg1"/>
                </a:solidFill>
              </a:rPr>
              <a:t>	</a:t>
            </a:r>
            <a:r>
              <a:rPr lang="en-US" sz="4000" b="1" dirty="0" smtClean="0">
                <a:solidFill>
                  <a:srgbClr val="000066"/>
                </a:solidFill>
              </a:rPr>
              <a:t>In Sparta these were free men that did not own land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itchFamily="34" charset="0"/>
              </a:rPr>
              <a:t>ANSWER:  </a:t>
            </a:r>
          </a:p>
          <a:p>
            <a:pPr>
              <a:buNone/>
            </a:pPr>
            <a:r>
              <a:rPr lang="en-US" sz="4000" dirty="0">
                <a:solidFill>
                  <a:schemeClr val="bg1"/>
                </a:solidFill>
              </a:rPr>
              <a:t>	</a:t>
            </a:r>
            <a:r>
              <a:rPr lang="en-US" sz="4000" b="1" dirty="0" err="1" smtClean="0">
                <a:solidFill>
                  <a:srgbClr val="000066"/>
                </a:solidFill>
              </a:rPr>
              <a:t>Perioci</a:t>
            </a:r>
            <a:endParaRPr lang="en-US" sz="4000" b="1" dirty="0">
              <a:solidFill>
                <a:srgbClr val="00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itchFamily="34" charset="0"/>
              </a:rPr>
              <a:t>Round 2 – Rival City-States, WAR and Culture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lin Sans FB Dem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itchFamily="34" charset="0"/>
              </a:rPr>
              <a:t>QUESTION 3:</a:t>
            </a:r>
          </a:p>
          <a:p>
            <a:pPr>
              <a:buNone/>
            </a:pPr>
            <a:r>
              <a:rPr lang="en-US" sz="4000" dirty="0">
                <a:solidFill>
                  <a:schemeClr val="bg1"/>
                </a:solidFill>
              </a:rPr>
              <a:t>	</a:t>
            </a:r>
            <a:r>
              <a:rPr lang="en-US" sz="4000" b="1" dirty="0" smtClean="0">
                <a:solidFill>
                  <a:srgbClr val="000066"/>
                </a:solidFill>
              </a:rPr>
              <a:t>Individuality, responsibility and beauty are all values of this city-state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itchFamily="34" charset="0"/>
              </a:rPr>
              <a:t>ANSWER:  </a:t>
            </a:r>
          </a:p>
          <a:p>
            <a:pPr>
              <a:buNone/>
            </a:pPr>
            <a:r>
              <a:rPr lang="en-US" sz="4000" dirty="0">
                <a:solidFill>
                  <a:schemeClr val="bg1"/>
                </a:solidFill>
              </a:rPr>
              <a:t>	</a:t>
            </a:r>
            <a:r>
              <a:rPr lang="en-US" sz="4000" b="1" dirty="0" smtClean="0">
                <a:solidFill>
                  <a:srgbClr val="000066"/>
                </a:solidFill>
              </a:rPr>
              <a:t>Athens</a:t>
            </a:r>
            <a:endParaRPr lang="en-US" sz="4000" b="1" dirty="0">
              <a:solidFill>
                <a:srgbClr val="00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604</TotalTime>
  <Words>271</Words>
  <Application>Microsoft Office PowerPoint</Application>
  <PresentationFormat>On-screen Show (4:3)</PresentationFormat>
  <Paragraphs>191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Office Theme</vt:lpstr>
      <vt:lpstr>Ancient Greece and Rome</vt:lpstr>
      <vt:lpstr>Round 1 – Early Greek Civilization</vt:lpstr>
      <vt:lpstr>Round 1 – Early Greek Civilization</vt:lpstr>
      <vt:lpstr>Round 1 – Early Greek Civilization</vt:lpstr>
      <vt:lpstr>Round 1 – Early Greek Civilization</vt:lpstr>
      <vt:lpstr>Round 1 – Early Greek Civilization</vt:lpstr>
      <vt:lpstr>Round 2 – Rival City-States, WAR and Culture</vt:lpstr>
      <vt:lpstr>Round 2 – Rival City-States, WAR and Culture</vt:lpstr>
      <vt:lpstr>Round 2 – Rival City-States, WAR and Culture</vt:lpstr>
      <vt:lpstr>Round 2 – Rival City-States, WAR and Culture</vt:lpstr>
      <vt:lpstr>Round 2 – Rival City-States, WAR and Culture</vt:lpstr>
      <vt:lpstr>Round 3 – Alexander the Great and Hellenistic Culture</vt:lpstr>
      <vt:lpstr>Round 3 – Alexander the Great and Hellenistic Culture</vt:lpstr>
      <vt:lpstr>Round 3 – Alexander the Great and Hellenistic Culture</vt:lpstr>
      <vt:lpstr>Round 3 – Alexander the Great and Hellenistic Culture</vt:lpstr>
      <vt:lpstr>Round 3 – Alexander the Great and Hellenistic Culture</vt:lpstr>
      <vt:lpstr>BONUS QUESTION!</vt:lpstr>
      <vt:lpstr>Round 4 – The Roman Republic</vt:lpstr>
      <vt:lpstr>Round 4 – The Roman Republic</vt:lpstr>
      <vt:lpstr>Round 4 – The Roman Republic</vt:lpstr>
      <vt:lpstr>Round 4 – The Roman Republic</vt:lpstr>
      <vt:lpstr>Round 4 – The Roman Republic</vt:lpstr>
      <vt:lpstr>Round 5 – The Roman Empire</vt:lpstr>
      <vt:lpstr>Round 5 – The Roman Empire</vt:lpstr>
      <vt:lpstr>Round 5 – The Roman Empire</vt:lpstr>
      <vt:lpstr>Round 5 – The Roman Empire</vt:lpstr>
      <vt:lpstr>Round 5 – The Roman Empire</vt:lpstr>
      <vt:lpstr>BONUS QUESTION!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River Valley Civilizations</dc:title>
  <dc:creator>Lisa</dc:creator>
  <cp:lastModifiedBy>Windows User</cp:lastModifiedBy>
  <cp:revision>40</cp:revision>
  <dcterms:created xsi:type="dcterms:W3CDTF">2012-09-06T23:26:35Z</dcterms:created>
  <dcterms:modified xsi:type="dcterms:W3CDTF">2014-10-01T15:47:20Z</dcterms:modified>
</cp:coreProperties>
</file>