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5" r:id="rId3"/>
    <p:sldId id="272" r:id="rId4"/>
    <p:sldId id="258" r:id="rId5"/>
    <p:sldId id="281" r:id="rId6"/>
    <p:sldId id="259" r:id="rId7"/>
    <p:sldId id="260" r:id="rId8"/>
    <p:sldId id="261" r:id="rId9"/>
    <p:sldId id="262" r:id="rId10"/>
    <p:sldId id="283" r:id="rId11"/>
    <p:sldId id="275" r:id="rId12"/>
    <p:sldId id="263" r:id="rId13"/>
    <p:sldId id="296" r:id="rId14"/>
    <p:sldId id="299" r:id="rId15"/>
    <p:sldId id="264" r:id="rId16"/>
    <p:sldId id="265" r:id="rId17"/>
    <p:sldId id="285" r:id="rId18"/>
    <p:sldId id="286" r:id="rId19"/>
    <p:sldId id="287" r:id="rId20"/>
    <p:sldId id="297" r:id="rId21"/>
    <p:sldId id="298" r:id="rId22"/>
    <p:sldId id="266" r:id="rId23"/>
    <p:sldId id="289" r:id="rId24"/>
    <p:sldId id="290" r:id="rId25"/>
    <p:sldId id="291" r:id="rId26"/>
    <p:sldId id="292" r:id="rId27"/>
    <p:sldId id="288" r:id="rId28"/>
    <p:sldId id="278" r:id="rId29"/>
    <p:sldId id="267" r:id="rId30"/>
    <p:sldId id="279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lin Sans FB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lin Sans FB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lin Sans FB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lin Sans FB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lin Sans FB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rlin Sans FB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rlin Sans FB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rlin Sans FB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rlin Sans FB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00CCFF"/>
    <a:srgbClr val="66CCFF"/>
    <a:srgbClr val="CCFFFF"/>
    <a:srgbClr val="FF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5066C7-2E2E-4318-BBFF-F3E2C6585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9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DA5954-A1EC-42DF-A3C9-49ED6F074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5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fld id="{F0365346-EEF3-4D72-A26E-3B119F743B7F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 and Sculpture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Grace, strength, perfection</a:t>
            </a:r>
          </a:p>
          <a:p>
            <a:pPr eaLnBrk="1" hangingPunct="1"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Portrayal IDEAL beauty</a:t>
            </a:r>
          </a:p>
          <a:p>
            <a:pPr eaLnBrk="1" hangingPunct="1"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Focused on harmony, order, balance and proportion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fld id="{E05DA191-7909-4616-B509-086FE50507E9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Dramatists who wrote TRAGEDIES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Aeschylus: </a:t>
            </a:r>
            <a:r>
              <a:rPr lang="en-US" sz="1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Oresteia </a:t>
            </a:r>
          </a:p>
          <a:p>
            <a:pPr eaLnBrk="1" hangingPunct="1"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Sophocles: </a:t>
            </a:r>
            <a:r>
              <a:rPr lang="en-US" sz="1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Antigone</a:t>
            </a:r>
          </a:p>
          <a:p>
            <a:pPr eaLnBrk="1" hangingPunct="1"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Euripides: </a:t>
            </a:r>
            <a:r>
              <a:rPr lang="en-US" sz="1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Medea</a:t>
            </a: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fld id="{0C093A13-C720-4DA5-9FE8-51ECD24A64C0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Dionysus Theater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F5FE-1704-4F77-ACB4-6CBD389EC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01A7-BE10-4AEF-B4C1-B19AAEE27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008A-3F03-45C9-96B0-4719145EB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3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4152-6ABE-441B-B8E3-50BBF845E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4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00813-726C-4901-A201-B2D095DDE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41667-7941-4B64-BCC4-7D4A4831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47D78-EA66-4466-AD07-4B9222886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3C6F4-A285-4171-8431-1B4E132F4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9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892D-083F-455B-947E-746733980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654A-9EF7-4EAC-9FB1-4948FBE1C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6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F180-E0EF-4601-82EA-0263219A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B2D9A4-947F-46B9-9182-3DE682CAF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8/8f/Parthenon_from_south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easycalculation.com/health/golden-ratio-beauty-calculator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pload.wikimedia.org/wikipedia/commons/a/a9/Peloponnesian_war_alliances_431_BC.png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age:Parthenon from sout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04800"/>
            <a:ext cx="4162425" cy="624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1851025"/>
          </a:xfrm>
        </p:spPr>
        <p:txBody>
          <a:bodyPr/>
          <a:lstStyle/>
          <a:p>
            <a:pPr marL="168275" algn="l" eaLnBrk="1" hangingPunct="1">
              <a:defRPr/>
            </a:pPr>
            <a:r>
              <a:rPr lang="en-US" sz="9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The Golden Age of Athens</a:t>
            </a:r>
          </a:p>
        </p:txBody>
      </p:sp>
      <p:pic>
        <p:nvPicPr>
          <p:cNvPr id="2055" name="Picture 7" descr="athens-gree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3810000" cy="289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2403840105_81eb5882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3188"/>
            <a:ext cx="7772400" cy="5176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8839200" cy="2514600"/>
          </a:xfrm>
        </p:spPr>
        <p:txBody>
          <a:bodyPr/>
          <a:lstStyle/>
          <a:p>
            <a:pPr marL="288925" algn="l" eaLnBrk="1" hangingPunct="1">
              <a:defRPr/>
            </a:pPr>
            <a:r>
              <a:rPr lang="en-US" sz="1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The Golden  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9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5486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Golden Art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 and Sculpture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Grace, strength,                           perfection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Portrayal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IDEAL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beauty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Focused on harmony, order, balance and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proportion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0" name="Picture 5" descr="p113350-Chicago-Ancient_Greek_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04800"/>
            <a:ext cx="2828925" cy="381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arthe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3.bp.blogspot.com/-jK8mM56hfdg/UCuVpa7OPwI/AAAAAAAAF4E/IpuWwkT8cJ0/s640/golden_rati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3228975" cy="25908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www.goldennumber.net/wp-content/uploads/paula-zahn-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52400"/>
            <a:ext cx="2876550" cy="31908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://www.missioncollege.org/depts/math/keller/images/gmean_midterm2HE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305300" cy="275272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http://photoinf.com/Golden_Mean/Eugene_Ilchenko/images/flo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3868738" cy="25908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4400" y="5791200"/>
            <a:ext cx="3810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0, 1, 1, 2, 3, 5, 8, 13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00800" y="533400"/>
            <a:ext cx="2743200" cy="1371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" pitchFamily="34" charset="0"/>
              </a:defRPr>
            </a:lvl9pPr>
          </a:lstStyle>
          <a:p>
            <a:pPr eaLnBrk="1" hangingPunct="1">
              <a:defRPr/>
            </a:pP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The Golden Mean</a:t>
            </a:r>
          </a:p>
        </p:txBody>
      </p:sp>
    </p:spTree>
    <p:extLst>
      <p:ext uri="{BB962C8B-B14F-4D97-AF65-F5344CB8AC3E}">
        <p14:creationId xmlns:p14="http://schemas.microsoft.com/office/powerpoint/2010/main" val="4037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8EF793-CA2B-4422-BEDE-45C737547D07}"/>
              </a:ext>
            </a:extLst>
          </p:cNvPr>
          <p:cNvSpPr/>
          <p:nvPr/>
        </p:nvSpPr>
        <p:spPr>
          <a:xfrm>
            <a:off x="2286000" y="3105835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https://www.easycalculation.com/health/golden-ratio-beauty-calculator.php</a:t>
            </a:r>
            <a:endParaRPr lang="en-US" dirty="0"/>
          </a:p>
          <a:p>
            <a:endParaRPr lang="en-US" dirty="0"/>
          </a:p>
          <a:p>
            <a:r>
              <a:rPr lang="en-US"/>
              <a:t>Male Celebs</a:t>
            </a:r>
            <a:r>
              <a:rPr lang="en-US" dirty="0"/>
              <a:t>			</a:t>
            </a:r>
            <a:r>
              <a:rPr lang="en-US"/>
              <a:t>Female Celebs</a:t>
            </a:r>
            <a:endParaRPr lang="en-US" dirty="0"/>
          </a:p>
          <a:p>
            <a:r>
              <a:rPr lang="en-US" dirty="0"/>
              <a:t>Brad Pitt				Kate Upton</a:t>
            </a:r>
          </a:p>
          <a:p>
            <a:r>
              <a:rPr lang="en-US" dirty="0"/>
              <a:t>Ryan Gosling			Miley Cyrus</a:t>
            </a:r>
          </a:p>
          <a:p>
            <a:r>
              <a:rPr lang="en-US" dirty="0"/>
              <a:t>George Clooney			</a:t>
            </a:r>
            <a:r>
              <a:rPr lang="en-US" dirty="0" err="1"/>
              <a:t>Beyonce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24DEC-EF26-485C-A5A2-F30CF2575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0925"/>
            <a:ext cx="3838575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F0AB5-7BF2-4C26-BE81-BCB0BD732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82" y="335846"/>
            <a:ext cx="383857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915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Tragedy: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SERIOUS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DRAMA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                                   love, hate, war &amp; betrayal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main character is generally a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tragic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hero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with a fatal flaw, usually excessive pride</a:t>
            </a:r>
          </a:p>
        </p:txBody>
      </p:sp>
      <p:pic>
        <p:nvPicPr>
          <p:cNvPr id="16387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276600" cy="299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Golden Drama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Comedy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Slapstick                                              comedy                                                  &amp; crude humor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Poked fun at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politics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ideas and respected leaders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1" name="Picture 6" descr="epidavr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5181600" cy="3471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6477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Golden Drama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art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29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art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261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orinthian_hel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556000" cy="601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8382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11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Resentment</a:t>
            </a:r>
          </a:p>
        </p:txBody>
      </p:sp>
      <p:pic>
        <p:nvPicPr>
          <p:cNvPr id="21508" name="Picture 9" descr="peloponnesianw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5334000" cy="3514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thucyd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733675" cy="3514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68" y="2062162"/>
            <a:ext cx="8915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the Persian Wars</a:t>
            </a: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                      formation of                                        </a:t>
            </a:r>
            <a:r>
              <a:rPr lang="en-US" sz="44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Delian </a:t>
            </a: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League:</a:t>
            </a:r>
          </a:p>
          <a:p>
            <a:pPr eaLnBrk="1" hangingPunct="1">
              <a:defRPr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Alliance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between 140 city-states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Athens quickly emerged as Greek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leader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981200"/>
          </a:xfrm>
        </p:spPr>
        <p:txBody>
          <a:bodyPr/>
          <a:lstStyle/>
          <a:p>
            <a:pPr marL="174625" algn="l" eaLnBrk="1" hangingPunct="1">
              <a:defRPr/>
            </a:pP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Setting the Stage</a:t>
            </a:r>
          </a:p>
        </p:txBody>
      </p:sp>
    </p:spTree>
    <p:extLst>
      <p:ext uri="{BB962C8B-B14F-4D97-AF65-F5344CB8AC3E}">
        <p14:creationId xmlns:p14="http://schemas.microsoft.com/office/powerpoint/2010/main" val="118626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Resentment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Athens flourished,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resentment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began to develop on the Peloponnesus Peninsula 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Sparta resisted Athens &amp; formed their own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alliance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(The PELOPONNESIAN LEAGUE)</a:t>
            </a:r>
          </a:p>
          <a:p>
            <a:pPr eaLnBrk="1" hangingPunct="1">
              <a:defRPr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0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ap-PeloponnesianWar%255b1%255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63538"/>
            <a:ext cx="8610600" cy="6265862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Athenian                                        wealth &amp; power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so did hostility among other city-states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Led to the Peloponnesian War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pic>
        <p:nvPicPr>
          <p:cNvPr id="22531" name="Picture 5" descr="s29656_psp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8100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5638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Resentment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ile:Peloponnesian war alliances 431 BC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2400"/>
            <a:ext cx="4227512" cy="6553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0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</a:rPr>
              <a:t>Peloponnesian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Dates: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431 – 404 BC</a:t>
            </a:r>
          </a:p>
          <a:p>
            <a:pPr eaLnBrk="1" hangingPunct="1">
              <a:defRPr/>
            </a:pPr>
            <a:r>
              <a:rPr lang="en-US" sz="3800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Opponents: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Athens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v.                                               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Sparta</a:t>
            </a:r>
          </a:p>
        </p:txBody>
      </p:sp>
      <p:pic>
        <p:nvPicPr>
          <p:cNvPr id="24579" name="Picture 5" descr="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5238750" cy="3924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01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</a:rPr>
              <a:t>Dates &amp; Opposition</a:t>
            </a:r>
          </a:p>
        </p:txBody>
      </p:sp>
      <p:pic>
        <p:nvPicPr>
          <p:cNvPr id="24581" name="Picture 7" descr="2475880442_c1ddbb29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487613" cy="304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</a:rPr>
              <a:t>Major Events &amp; Facts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Civil war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Different strengths; evenly matched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WHY?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Athens – 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SEA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                                           POWER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Sparta – 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LAND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                                        POWER</a:t>
            </a:r>
          </a:p>
        </p:txBody>
      </p:sp>
      <p:pic>
        <p:nvPicPr>
          <p:cNvPr id="25604" name="Picture 5" descr="Peloponnesian-War-map-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810000" cy="3333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Eventually the                                          Spartans were                                                able to 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trap 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the Athenians against the  sea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404 BC: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Sparta 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captured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Athens &amp; ended Athenian domination of Greek world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Refused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to burn it to the ground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WHY?</a:t>
            </a:r>
          </a:p>
        </p:txBody>
      </p:sp>
      <p:pic>
        <p:nvPicPr>
          <p:cNvPr id="26627" name="Picture 5" descr="alexmosa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638675" cy="23383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</a:rPr>
              <a:t>Major Events &amp; 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peloponnesian-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699375" cy="5810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4419600"/>
            <a:ext cx="8458200" cy="1851025"/>
          </a:xfrm>
        </p:spPr>
        <p:txBody>
          <a:bodyPr/>
          <a:lstStyle/>
          <a:p>
            <a:pPr algn="r" defTabSz="971550" eaLnBrk="1" hangingPunct="1">
              <a:tabLst>
                <a:tab pos="8172450" algn="l"/>
              </a:tabLst>
              <a:defRPr/>
            </a:pPr>
            <a:r>
              <a:rPr lang="en-US" sz="10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The Aftermath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The Aftermath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2973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What happened to Athens after the Peloponnesian War?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DECLINE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 Golden Age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MORE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empire, power or wealth</a:t>
            </a:r>
          </a:p>
          <a:p>
            <a:pPr eaLnBrk="1" hangingPunct="1">
              <a:defRPr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the                                     Peloponnesian War                                  many Greeks lost                            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confidence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Athens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Led to the rise of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philosophy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those who wanted seek the truth</a:t>
            </a:r>
          </a:p>
        </p:txBody>
      </p:sp>
      <p:pic>
        <p:nvPicPr>
          <p:cNvPr id="30723" name="Picture 5" descr="Soc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4800"/>
            <a:ext cx="3117850" cy="411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The Aftermath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er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419350" cy="3514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2392362"/>
          </a:xfrm>
        </p:spPr>
        <p:txBody>
          <a:bodyPr/>
          <a:lstStyle/>
          <a:p>
            <a:pPr marL="174625" algn="l" eaLnBrk="1" hangingPunct="1">
              <a:defRPr/>
            </a:pP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Setting the Stage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6106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Defeat of Persians +                            Athenian leadership =                      Athenian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prestige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Resulted in the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GOLDEN AGE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ATHENS</a:t>
            </a:r>
          </a:p>
          <a:p>
            <a:pPr eaLnBrk="1" hangingPunct="1">
              <a:defRPr/>
            </a:pP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3 BIG THREE: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Socrates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Plato 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Aristotle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1747" name="Picture 5" descr="Plato-Aristotle-history-of-astrology@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62438" cy="624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The Aftermath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Setting the Stage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26" y="1371600"/>
            <a:ext cx="8915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477 to 431 BC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Intellectual &amp;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artistic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learning greatly increased</a:t>
            </a:r>
          </a:p>
          <a:p>
            <a:pPr eaLnBrk="1" hangingPunct="1"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During the GOLDEN AGE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: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Drama, sculpture, poetry, science architecture,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philosophy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etc.</a:t>
            </a:r>
          </a:p>
          <a:p>
            <a:pPr eaLnBrk="1" hangingPunct="1">
              <a:buFontTx/>
              <a:buNone/>
              <a:defRPr/>
            </a:pP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School of Athens by samson_53949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6743700" cy="586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5791200" cy="1524000"/>
          </a:xfrm>
        </p:spPr>
        <p:txBody>
          <a:bodyPr/>
          <a:lstStyle/>
          <a:p>
            <a:pPr marL="168275" algn="l" eaLnBrk="1" hangingPunct="1">
              <a:defRPr/>
            </a:pPr>
            <a:r>
              <a:rPr lang="en-US" sz="1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Golden Politics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Pericles, great                                   Athenian                                         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leader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GOALS for                                    ATHENS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Strengthen democracy, strengthen the empire &amp; glorify Athens</a:t>
            </a:r>
          </a:p>
        </p:txBody>
      </p:sp>
      <p:pic>
        <p:nvPicPr>
          <p:cNvPr id="7171" name="Picture 5" descr="per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71950" cy="3116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47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Golden Politics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47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Golden Politics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4235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Democracy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the number                                   of public officials who                          received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salaries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Introduced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democracy; allowed for increased participation</a:t>
            </a:r>
          </a:p>
        </p:txBody>
      </p:sp>
      <p:pic>
        <p:nvPicPr>
          <p:cNvPr id="8196" name="Picture 5" descr="189577280_95f304e3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70150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487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Empire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Pericles built                                                strongest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navy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                                             its time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Greatly increased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trade</a:t>
            </a:r>
          </a:p>
        </p:txBody>
      </p:sp>
      <p:pic>
        <p:nvPicPr>
          <p:cNvPr id="9219" name="Picture 5" descr="image_1?display=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076700" cy="3289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477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Golden Politics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2973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Glorifying Athens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Pericles began the                      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beautification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Athens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Paid artists, architects and other workers to manage this task</a:t>
            </a:r>
          </a:p>
        </p:txBody>
      </p:sp>
      <p:pic>
        <p:nvPicPr>
          <p:cNvPr id="10243" name="Picture 5" descr="ath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657600" cy="2563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itchFamily="66" charset="0"/>
              </a:rPr>
              <a:t>Golden Politics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488</Words>
  <Application>Microsoft Office PowerPoint</Application>
  <PresentationFormat>On-screen Show (4:3)</PresentationFormat>
  <Paragraphs>107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Berlin Sans FB</vt:lpstr>
      <vt:lpstr>Berlin Sans FB Demi</vt:lpstr>
      <vt:lpstr>Viner Hand ITC</vt:lpstr>
      <vt:lpstr>Default Design</vt:lpstr>
      <vt:lpstr>The Golden Age of Athens</vt:lpstr>
      <vt:lpstr>Setting the Stage</vt:lpstr>
      <vt:lpstr>Setting the Stage</vt:lpstr>
      <vt:lpstr>Setting the Stage</vt:lpstr>
      <vt:lpstr>Golden Politics</vt:lpstr>
      <vt:lpstr>Golden Politics</vt:lpstr>
      <vt:lpstr>Golden Politics</vt:lpstr>
      <vt:lpstr>Golden Politics</vt:lpstr>
      <vt:lpstr>Golden Politics</vt:lpstr>
      <vt:lpstr>The Golden  Arts</vt:lpstr>
      <vt:lpstr>Golden Art</vt:lpstr>
      <vt:lpstr>PowerPoint Presentation</vt:lpstr>
      <vt:lpstr>PowerPoint Presentation</vt:lpstr>
      <vt:lpstr>PowerPoint Presentation</vt:lpstr>
      <vt:lpstr>Golden Drama</vt:lpstr>
      <vt:lpstr>Golden Drama</vt:lpstr>
      <vt:lpstr>PowerPoint Presentation</vt:lpstr>
      <vt:lpstr>PowerPoint Presentation</vt:lpstr>
      <vt:lpstr>Resentment</vt:lpstr>
      <vt:lpstr>Resentment</vt:lpstr>
      <vt:lpstr>PowerPoint Presentation</vt:lpstr>
      <vt:lpstr>Resentment</vt:lpstr>
      <vt:lpstr>Peloponnesian War</vt:lpstr>
      <vt:lpstr>Dates &amp; Opposition</vt:lpstr>
      <vt:lpstr>Major Events &amp; Facts</vt:lpstr>
      <vt:lpstr>Major Events &amp; Facts</vt:lpstr>
      <vt:lpstr>The Aftermath</vt:lpstr>
      <vt:lpstr>The Aftermath</vt:lpstr>
      <vt:lpstr>The Aftermath</vt:lpstr>
      <vt:lpstr>The Aftermath</vt:lpstr>
    </vt:vector>
  </TitlesOfParts>
  <Company>FCBOE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Golden Age of Athens</dc:title>
  <dc:creator>Test</dc:creator>
  <cp:lastModifiedBy>John Burgess</cp:lastModifiedBy>
  <cp:revision>42</cp:revision>
  <dcterms:created xsi:type="dcterms:W3CDTF">2006-09-29T00:36:07Z</dcterms:created>
  <dcterms:modified xsi:type="dcterms:W3CDTF">2019-08-27T16:03:26Z</dcterms:modified>
</cp:coreProperties>
</file>